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102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slides/slide89.xml" ContentType="application/vnd.openxmlformats-officedocument.presentationml.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wmf" ContentType="image/x-wmf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notesSlides/notesSlide89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notesSlides/notesSlide78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427" r:id="rId2"/>
    <p:sldId id="485" r:id="rId3"/>
    <p:sldId id="486" r:id="rId4"/>
    <p:sldId id="487" r:id="rId5"/>
    <p:sldId id="488" r:id="rId6"/>
    <p:sldId id="489" r:id="rId7"/>
    <p:sldId id="490" r:id="rId8"/>
    <p:sldId id="491" r:id="rId9"/>
    <p:sldId id="492" r:id="rId10"/>
    <p:sldId id="493" r:id="rId11"/>
    <p:sldId id="494" r:id="rId12"/>
    <p:sldId id="495" r:id="rId13"/>
    <p:sldId id="496" r:id="rId14"/>
    <p:sldId id="579" r:id="rId15"/>
    <p:sldId id="497" r:id="rId16"/>
    <p:sldId id="498" r:id="rId17"/>
    <p:sldId id="499" r:id="rId18"/>
    <p:sldId id="500" r:id="rId19"/>
    <p:sldId id="501" r:id="rId20"/>
    <p:sldId id="502" r:id="rId21"/>
    <p:sldId id="503" r:id="rId22"/>
    <p:sldId id="445" r:id="rId23"/>
    <p:sldId id="446" r:id="rId24"/>
    <p:sldId id="447" r:id="rId25"/>
    <p:sldId id="448" r:id="rId26"/>
    <p:sldId id="437" r:id="rId27"/>
    <p:sldId id="323" r:id="rId28"/>
    <p:sldId id="438" r:id="rId29"/>
    <p:sldId id="439" r:id="rId30"/>
    <p:sldId id="440" r:id="rId31"/>
    <p:sldId id="321" r:id="rId32"/>
    <p:sldId id="322" r:id="rId33"/>
    <p:sldId id="458" r:id="rId34"/>
    <p:sldId id="441" r:id="rId35"/>
    <p:sldId id="457" r:id="rId36"/>
    <p:sldId id="442" r:id="rId37"/>
    <p:sldId id="326" r:id="rId38"/>
    <p:sldId id="443" r:id="rId39"/>
    <p:sldId id="471" r:id="rId40"/>
    <p:sldId id="472" r:id="rId41"/>
    <p:sldId id="444" r:id="rId42"/>
    <p:sldId id="328" r:id="rId43"/>
    <p:sldId id="504" r:id="rId44"/>
    <p:sldId id="505" r:id="rId45"/>
    <p:sldId id="506" r:id="rId46"/>
    <p:sldId id="507" r:id="rId47"/>
    <p:sldId id="508" r:id="rId48"/>
    <p:sldId id="509" r:id="rId49"/>
    <p:sldId id="510" r:id="rId50"/>
    <p:sldId id="511" r:id="rId51"/>
    <p:sldId id="512" r:id="rId52"/>
    <p:sldId id="513" r:id="rId53"/>
    <p:sldId id="514" r:id="rId54"/>
    <p:sldId id="515" r:id="rId55"/>
    <p:sldId id="516" r:id="rId56"/>
    <p:sldId id="517" r:id="rId57"/>
    <p:sldId id="518" r:id="rId58"/>
    <p:sldId id="580" r:id="rId59"/>
    <p:sldId id="519" r:id="rId60"/>
    <p:sldId id="520" r:id="rId61"/>
    <p:sldId id="521" r:id="rId62"/>
    <p:sldId id="522" r:id="rId63"/>
    <p:sldId id="523" r:id="rId64"/>
    <p:sldId id="524" r:id="rId65"/>
    <p:sldId id="525" r:id="rId66"/>
    <p:sldId id="526" r:id="rId67"/>
    <p:sldId id="527" r:id="rId68"/>
    <p:sldId id="528" r:id="rId69"/>
    <p:sldId id="529" r:id="rId70"/>
    <p:sldId id="530" r:id="rId71"/>
    <p:sldId id="531" r:id="rId72"/>
    <p:sldId id="532" r:id="rId73"/>
    <p:sldId id="533" r:id="rId74"/>
    <p:sldId id="534" r:id="rId75"/>
    <p:sldId id="535" r:id="rId76"/>
    <p:sldId id="536" r:id="rId77"/>
    <p:sldId id="537" r:id="rId78"/>
    <p:sldId id="538" r:id="rId79"/>
    <p:sldId id="539" r:id="rId80"/>
    <p:sldId id="540" r:id="rId81"/>
    <p:sldId id="541" r:id="rId82"/>
    <p:sldId id="542" r:id="rId83"/>
    <p:sldId id="543" r:id="rId84"/>
    <p:sldId id="544" r:id="rId85"/>
    <p:sldId id="545" r:id="rId86"/>
    <p:sldId id="546" r:id="rId87"/>
    <p:sldId id="547" r:id="rId88"/>
    <p:sldId id="548" r:id="rId89"/>
    <p:sldId id="549" r:id="rId90"/>
    <p:sldId id="550" r:id="rId91"/>
    <p:sldId id="551" r:id="rId92"/>
    <p:sldId id="552" r:id="rId93"/>
    <p:sldId id="553" r:id="rId94"/>
    <p:sldId id="554" r:id="rId95"/>
    <p:sldId id="555" r:id="rId96"/>
    <p:sldId id="556" r:id="rId97"/>
    <p:sldId id="557" r:id="rId98"/>
    <p:sldId id="558" r:id="rId99"/>
    <p:sldId id="559" r:id="rId100"/>
    <p:sldId id="560" r:id="rId101"/>
    <p:sldId id="561" r:id="rId102"/>
    <p:sldId id="562" r:id="rId103"/>
    <p:sldId id="563" r:id="rId104"/>
    <p:sldId id="564" r:id="rId105"/>
    <p:sldId id="565" r:id="rId10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FF0000"/>
    <a:srgbClr val="FF9933"/>
    <a:srgbClr val="FFCC00"/>
    <a:srgbClr val="FFFF66"/>
    <a:srgbClr val="FF3300"/>
    <a:srgbClr val="FF99FF"/>
    <a:srgbClr val="000099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6" d="100"/>
          <a:sy n="66" d="100"/>
        </p:scale>
        <p:origin x="-1506" y="-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27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png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image" Target="../media/image66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wmf"/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B42419E-838E-4235-94C7-109ED7ECEE0A}" type="datetimeFigureOut">
              <a:rPr lang="en-US"/>
              <a:pPr>
                <a:defRPr/>
              </a:pPr>
              <a:t>12/29/2009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1B4A590D-5E91-4AA9-964E-2942C453340F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FEEE57-ED3B-4112-9859-A340B5666BC0}" type="slidenum">
              <a:rPr lang="en-GB" smtClean="0"/>
              <a:pPr/>
              <a:t>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21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794573-2BBC-4ED1-9506-D1D543E965DF}" type="slidenum">
              <a:rPr lang="en-GB" smtClean="0"/>
              <a:pPr/>
              <a:t>10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32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4D9C47B-66DB-4B43-B72D-A9AD9DFC8F40}" type="slidenum">
              <a:rPr lang="en-GB" smtClean="0"/>
              <a:pPr/>
              <a:t>100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C92E8F6-DDE1-408A-BCD8-7D69D40637F7}" type="slidenum">
              <a:rPr lang="en-GB" smtClean="0"/>
              <a:pPr/>
              <a:t>101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2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BBF1FA7-2D23-4938-A3D5-A4F6EB803330}" type="slidenum">
              <a:rPr lang="en-GB" smtClean="0"/>
              <a:pPr/>
              <a:t>102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E5BA4E7-AF80-4025-9813-388E4E58AD63}" type="slidenum">
              <a:rPr lang="en-GB" smtClean="0"/>
              <a:pPr/>
              <a:t>103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73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3E63EF-B038-44CD-AE7E-F7BCBDED4FEE}" type="slidenum">
              <a:rPr lang="en-GB" smtClean="0"/>
              <a:pPr/>
              <a:t>104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FC7D8D-A19A-4D22-A34C-39DAEEBEB54B}" type="slidenum">
              <a:rPr lang="en-GB" smtClean="0"/>
              <a:pPr/>
              <a:t>105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31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31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D01CB3B-266A-4435-81E0-B42D1FE8DD61}" type="slidenum">
              <a:rPr lang="en-GB" smtClean="0"/>
              <a:pPr/>
              <a:t>11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5D9C834-A24F-4679-8736-E72ED2F046D6}" type="slidenum">
              <a:rPr lang="en-GB" smtClean="0"/>
              <a:pPr/>
              <a:t>12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FD56FF4-03B3-4223-B27C-9941F19D699A}" type="slidenum">
              <a:rPr lang="en-GB" smtClean="0"/>
              <a:pPr/>
              <a:t>13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889A3FD-B642-4648-B094-8DE3D5972109}" type="slidenum">
              <a:rPr lang="en-GB" smtClean="0"/>
              <a:pPr/>
              <a:t>14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F55C55D-8BDA-4A8F-BA59-A9401B5E22E3}" type="slidenum">
              <a:rPr lang="en-GB" smtClean="0"/>
              <a:pPr/>
              <a:t>15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3656FA-9B5E-40E1-9FD1-EB713C636F65}" type="slidenum">
              <a:rPr lang="en-GB" smtClean="0"/>
              <a:pPr/>
              <a:t>16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7E0B21F-15B1-48DA-8490-58B445B5AB8B}" type="slidenum">
              <a:rPr lang="en-GB" smtClean="0"/>
              <a:pPr/>
              <a:t>17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92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392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250DBD2-9C37-4846-AD92-53E3E421D4EC}" type="slidenum">
              <a:rPr lang="en-GB" smtClean="0"/>
              <a:pPr/>
              <a:t>18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0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F404B51-84AE-4671-803E-BAFA5C5EB9B8}" type="slidenum">
              <a:rPr lang="en-GB" smtClean="0"/>
              <a:pPr/>
              <a:t>19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239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C47B92F-3515-458B-9771-4DAA847913EA}" type="slidenum">
              <a:rPr lang="en-GB" smtClean="0"/>
              <a:pPr/>
              <a:t>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13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13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1E57D71-B8AD-4296-954A-71F31CD5AD31}" type="slidenum">
              <a:rPr lang="en-GB" smtClean="0"/>
              <a:pPr/>
              <a:t>20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CD9D752-8875-476E-B19F-8278B2D72623}" type="slidenum">
              <a:rPr lang="en-GB" smtClean="0"/>
              <a:pPr/>
              <a:t>21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271D5B-8FF4-4C67-86A3-8BDC7557B3D7}" type="slidenum">
              <a:rPr lang="en-GB" smtClean="0"/>
              <a:pPr/>
              <a:t>22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6B01D6-251D-4BF1-BFDA-8B179C4D663A}" type="slidenum">
              <a:rPr lang="en-GB" smtClean="0"/>
              <a:pPr/>
              <a:t>23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54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6F67798-93C0-4699-BADD-97DE215F4F24}" type="slidenum">
              <a:rPr lang="en-GB" smtClean="0"/>
              <a:pPr/>
              <a:t>24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A9D7D8B-A5EC-49F2-854C-666B593A07BD}" type="slidenum">
              <a:rPr lang="en-GB" smtClean="0"/>
              <a:pPr/>
              <a:t>25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74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F0153D5-3AF8-4E33-A154-ED14E49AF114}" type="slidenum">
              <a:rPr lang="en-GB" smtClean="0"/>
              <a:pPr/>
              <a:t>26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1F08566-ADDD-412F-B5B0-6066B8D2E288}" type="slidenum">
              <a:rPr lang="en-GB" smtClean="0"/>
              <a:pPr/>
              <a:t>27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9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D63BF16-9267-4316-9C6C-5F5220C9C24C}" type="slidenum">
              <a:rPr lang="en-GB" smtClean="0"/>
              <a:pPr/>
              <a:t>28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974D047-D8CF-4FE4-A63D-1FA23C5AC1AD}" type="slidenum">
              <a:rPr lang="en-GB" smtClean="0"/>
              <a:pPr/>
              <a:t>29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86779FD-48D2-4F6E-AC65-88E6BFDBE330}" type="slidenum">
              <a:rPr lang="en-GB" smtClean="0"/>
              <a:pPr/>
              <a:t>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5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4F3B37E-80ED-4364-86B6-3CBD60A6D231}" type="slidenum">
              <a:rPr lang="en-GB" smtClean="0"/>
              <a:pPr/>
              <a:t>30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3A94EDF-7719-4478-9C32-7C2AF5E884DE}" type="slidenum">
              <a:rPr lang="en-GB" smtClean="0"/>
              <a:pPr/>
              <a:t>31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F0F1099-45DD-4D04-A4AA-7F20E1602F16}" type="slidenum">
              <a:rPr lang="en-GB" smtClean="0"/>
              <a:pPr/>
              <a:t>32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D9D5597-025D-4D87-A386-8DD7E38281AE}" type="slidenum">
              <a:rPr lang="en-GB" smtClean="0"/>
              <a:pPr/>
              <a:t>33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56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788DC01-19F5-487D-9F81-C2C3B04C312A}" type="slidenum">
              <a:rPr lang="en-GB" smtClean="0"/>
              <a:pPr/>
              <a:t>34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0C180FA-27C7-44FC-A1DA-5496BC4D926D}" type="slidenum">
              <a:rPr lang="en-GB" smtClean="0"/>
              <a:pPr/>
              <a:t>35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76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55F6551-A20D-46A1-9781-6B3DA9C37FF3}" type="slidenum">
              <a:rPr lang="en-GB" smtClean="0"/>
              <a:pPr/>
              <a:t>36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958B5B-7F1C-416E-8A7B-371ED277315E}" type="slidenum">
              <a:rPr lang="en-GB" smtClean="0"/>
              <a:pPr/>
              <a:t>37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97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6F4C370-64D2-4562-B23F-420E18AB0B7E}" type="slidenum">
              <a:rPr lang="en-GB" smtClean="0"/>
              <a:pPr/>
              <a:t>38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EA0A0F5-5324-454D-8A63-1548FE4C0399}" type="slidenum">
              <a:rPr lang="en-GB" smtClean="0"/>
              <a:pPr/>
              <a:t>39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E29EB8D-6257-49E4-8BC3-90EF1FC0E8BD}" type="slidenum">
              <a:rPr lang="en-GB" smtClean="0"/>
              <a:pPr/>
              <a:t>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17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FB646C68-2852-44B8-BD81-20D3C28542C9}" type="slidenum">
              <a:rPr lang="en-GB" smtClean="0"/>
              <a:pPr/>
              <a:t>40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6B68B81-47E4-4A9F-A175-94E71F1EB2C3}" type="slidenum">
              <a:rPr lang="en-GB" smtClean="0"/>
              <a:pPr/>
              <a:t>41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7299290-F663-4AC8-B445-2EEA22AB2A3A}" type="slidenum">
              <a:rPr lang="en-GB" smtClean="0"/>
              <a:pPr/>
              <a:t>42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0A33692-70BD-4A73-B13E-CE7AB7DEAE9A}" type="slidenum">
              <a:rPr lang="en-GB" smtClean="0"/>
              <a:pPr/>
              <a:t>43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A35FA73-8FB0-4971-9652-5395B8C0DCAC}" type="slidenum">
              <a:rPr lang="en-GB" smtClean="0"/>
              <a:pPr/>
              <a:t>44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79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C0A13EC-FA79-487F-B4E3-D108AB1E2170}" type="slidenum">
              <a:rPr lang="en-GB" smtClean="0"/>
              <a:pPr/>
              <a:t>45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57B1664-5BFB-409F-9EDC-57F1D5B94361}" type="slidenum">
              <a:rPr lang="en-GB" smtClean="0"/>
              <a:pPr/>
              <a:t>46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99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A7C1781-7262-46A6-AB06-3C120B9B5A1B}" type="slidenum">
              <a:rPr lang="en-GB" smtClean="0"/>
              <a:pPr/>
              <a:t>47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5784D8E-C283-4780-B813-4E4F0F1572DC}" type="slidenum">
              <a:rPr lang="en-GB" smtClean="0"/>
              <a:pPr/>
              <a:t>48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20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67380E8-0C83-4DEA-B6BE-39AE45F0698D}" type="slidenum">
              <a:rPr lang="en-GB" smtClean="0"/>
              <a:pPr/>
              <a:t>49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9544293-CA42-426B-9490-D8700B12D497}" type="slidenum">
              <a:rPr lang="en-GB" smtClean="0"/>
              <a:pPr/>
              <a:t>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2D731CE-1C09-4B54-B240-8713F3089831}" type="slidenum">
              <a:rPr lang="en-GB" smtClean="0"/>
              <a:pPr/>
              <a:t>50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92A125F-B2C2-4613-AA5E-AE1ADF7A2156}" type="slidenum">
              <a:rPr lang="en-GB" smtClean="0"/>
              <a:pPr/>
              <a:t>51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93C0435-9FEA-44DD-AAC5-8ED97B6F6E78}" type="slidenum">
              <a:rPr lang="en-GB" smtClean="0"/>
              <a:pPr/>
              <a:t>52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9036222-B969-4C6C-927B-B7160B5B0483}" type="slidenum">
              <a:rPr lang="en-GB" smtClean="0"/>
              <a:pPr/>
              <a:t>53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74069EB-A66E-4298-BB3B-D70A56BCE813}" type="slidenum">
              <a:rPr lang="en-GB" smtClean="0"/>
              <a:pPr/>
              <a:t>54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81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C0679EE-7A87-4EF9-8040-FFEF87DCAE29}" type="slidenum">
              <a:rPr lang="en-GB" smtClean="0"/>
              <a:pPr/>
              <a:t>55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380D2E2-5CA0-4AF5-8CB7-5E74D363398E}" type="slidenum">
              <a:rPr lang="en-GB" smtClean="0"/>
              <a:pPr/>
              <a:t>56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C9615F-6E35-45A3-AC5F-0C83ABC65A8D}" type="slidenum">
              <a:rPr lang="en-GB" smtClean="0"/>
              <a:pPr/>
              <a:t>57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6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EC9615F-6E35-45A3-AC5F-0C83ABC65A8D}" type="slidenum">
              <a:rPr lang="en-GB" smtClean="0"/>
              <a:pPr/>
              <a:t>58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502D3B-E658-40BF-B8D0-43275A80F5E1}" type="slidenum">
              <a:rPr lang="en-GB" smtClean="0"/>
              <a:pPr/>
              <a:t>59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280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76FD259-D3F5-4C15-8A55-B57DC826B576}" type="slidenum">
              <a:rPr lang="en-GB" smtClean="0"/>
              <a:pPr/>
              <a:t>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8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3C59888-D9E5-4534-8ED0-53C2C672D676}" type="slidenum">
              <a:rPr lang="en-GB" smtClean="0"/>
              <a:pPr/>
              <a:t>60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02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00BCBB7-6465-46DD-A28D-72397AA13B90}" type="slidenum">
              <a:rPr lang="en-GB" smtClean="0"/>
              <a:pPr/>
              <a:t>61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889A3FD-B642-4648-B094-8DE3D5972109}" type="slidenum">
              <a:rPr lang="en-GB" smtClean="0"/>
              <a:pPr/>
              <a:t>62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22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F6374DE-474F-4F28-BDCE-7DB310D86137}" type="slidenum">
              <a:rPr lang="en-GB" smtClean="0"/>
              <a:pPr/>
              <a:t>63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1F5BFF2-5A35-4DC6-89B1-A6AEAAAED754}" type="slidenum">
              <a:rPr lang="en-GB" smtClean="0"/>
              <a:pPr/>
              <a:t>64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68D547E-5AA0-46C8-BC9B-55F70176182A}" type="slidenum">
              <a:rPr lang="en-GB" smtClean="0"/>
              <a:pPr/>
              <a:t>65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19D78CA-A0A2-436B-8FEC-267CC2D2B948}" type="slidenum">
              <a:rPr lang="en-GB" smtClean="0"/>
              <a:pPr/>
              <a:t>66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1ABEAE4-88FF-48F8-9C0E-09D186A92486}" type="slidenum">
              <a:rPr lang="en-GB" smtClean="0"/>
              <a:pPr/>
              <a:t>67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0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076F528-888A-4154-8CFB-CEEA53FBA26C}" type="slidenum">
              <a:rPr lang="en-GB" smtClean="0"/>
              <a:pPr/>
              <a:t>68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0770AAD-15A8-4887-BEAA-CCE2221A6146}" type="slidenum">
              <a:rPr lang="en-GB" smtClean="0"/>
              <a:pPr/>
              <a:t>69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90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FF0A0F7-555F-4DC0-9BF3-379B70DCE7A3}" type="slidenum">
              <a:rPr lang="en-GB" smtClean="0"/>
              <a:pPr/>
              <a:t>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2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E9DEDFF-5FF4-4C38-BE59-ABCC600FAFB6}" type="slidenum">
              <a:rPr lang="en-GB" smtClean="0"/>
              <a:pPr/>
              <a:t>70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1AABC76-EB2E-4081-880D-EE52A602D275}" type="slidenum">
              <a:rPr lang="en-GB" smtClean="0"/>
              <a:pPr/>
              <a:t>71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85963D-DEEE-4D30-80FA-DF98C1D89437}" type="slidenum">
              <a:rPr lang="en-GB" smtClean="0"/>
              <a:pPr/>
              <a:t>72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184BADA-A6CB-41DE-8E7C-928FFD13266E}" type="slidenum">
              <a:rPr lang="en-GB" smtClean="0"/>
              <a:pPr/>
              <a:t>73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66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7888CF1-53F1-43D9-9399-0797A8ECD5AE}" type="slidenum">
              <a:rPr lang="en-GB" smtClean="0"/>
              <a:pPr/>
              <a:t>74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0B35667-AE56-4C09-B501-73A32EC4C688}" type="slidenum">
              <a:rPr lang="en-GB" smtClean="0"/>
              <a:pPr/>
              <a:t>75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8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BF1F6B9-78F3-4AAB-BC91-B9A349FE9785}" type="slidenum">
              <a:rPr lang="en-GB" smtClean="0"/>
              <a:pPr/>
              <a:t>76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3E81E5A-8D6D-4C24-89E9-B1E1FC02FE22}" type="slidenum">
              <a:rPr lang="en-GB" smtClean="0"/>
              <a:pPr/>
              <a:t>77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6FC2896-784F-441E-A7C9-7B93676CFBDF}" type="slidenum">
              <a:rPr lang="en-GB" smtClean="0"/>
              <a:pPr/>
              <a:t>78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97515DC-42CA-49F5-B875-3904CE5F5677}" type="slidenum">
              <a:rPr lang="en-GB" smtClean="0"/>
              <a:pPr/>
              <a:t>79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5B63A488-8880-46F1-A0BA-D36DD376A774}" type="slidenum">
              <a:rPr lang="en-GB" smtClean="0"/>
              <a:pPr/>
              <a:t>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275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1608536-7601-4B58-AC83-F68FFE35E16C}" type="slidenum">
              <a:rPr lang="en-GB" smtClean="0"/>
              <a:pPr/>
              <a:t>80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7BD9F31D-C11F-4D04-9726-FE880D0A72B1}" type="slidenum">
              <a:rPr lang="en-GB" smtClean="0"/>
              <a:pPr/>
              <a:t>81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E086240-CD00-4B94-9BE7-F7834FB2AC35}" type="slidenum">
              <a:rPr lang="en-GB" smtClean="0"/>
              <a:pPr/>
              <a:t>82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BA7D35DC-C097-486B-8035-95EEBA462B96}" type="slidenum">
              <a:rPr lang="en-GB" smtClean="0"/>
              <a:pPr/>
              <a:t>83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685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42D48425-EBCA-42DC-95C0-815FC5E69206}" type="slidenum">
              <a:rPr lang="en-GB" smtClean="0"/>
              <a:pPr/>
              <a:t>84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473E0AD-F6B5-4230-9174-FD4C98627C28}" type="slidenum">
              <a:rPr lang="en-GB" smtClean="0"/>
              <a:pPr/>
              <a:t>85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889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6B54C25-5BF6-48C3-9EB5-BB100067CCA9}" type="slidenum">
              <a:rPr lang="en-GB" smtClean="0"/>
              <a:pPr/>
              <a:t>86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89BAD85-DB60-404C-A6D9-F70B96C61898}" type="slidenum">
              <a:rPr lang="en-GB" smtClean="0"/>
              <a:pPr/>
              <a:t>87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09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92DC56DB-2C22-4450-B762-6DFD7512F738}" type="slidenum">
              <a:rPr lang="en-GB" smtClean="0"/>
              <a:pPr/>
              <a:t>88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F49228-3670-4515-8B57-3E101102FB54}" type="slidenum">
              <a:rPr lang="en-GB" smtClean="0"/>
              <a:pPr/>
              <a:t>89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107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CEC10B2A-23BA-474E-A1EB-65611297A862}" type="slidenum">
              <a:rPr lang="en-GB" smtClean="0"/>
              <a:pPr/>
              <a:t>9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29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5962704-14A6-4FF1-8EC3-5EAC554B5FA3}" type="slidenum">
              <a:rPr lang="en-GB" smtClean="0"/>
              <a:pPr/>
              <a:t>90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E3FFA3-0B6C-4E9D-B0FC-05BD42C8E5EA}" type="slidenum">
              <a:rPr lang="en-GB" smtClean="0"/>
              <a:pPr/>
              <a:t>91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2748E11-49F3-45DB-8AC4-498ECFBC3F74}" type="slidenum">
              <a:rPr lang="en-GB" smtClean="0"/>
              <a:pPr/>
              <a:t>92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20BD8C1F-A688-4D50-B534-616D4124A80D}" type="slidenum">
              <a:rPr lang="en-GB" smtClean="0"/>
              <a:pPr/>
              <a:t>93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709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07D0047C-C807-4617-A697-1397AB197425}" type="slidenum">
              <a:rPr lang="en-GB" smtClean="0"/>
              <a:pPr/>
              <a:t>94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13B51829-CBDA-46B6-B6A1-38C1338244DB}" type="slidenum">
              <a:rPr lang="en-GB" smtClean="0"/>
              <a:pPr/>
              <a:t>95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91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700E3CC-9886-49C2-934B-A37A366D9B82}" type="slidenum">
              <a:rPr lang="en-GB" smtClean="0"/>
              <a:pPr/>
              <a:t>96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GB" dirty="0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D0A66CDA-2022-4EBD-BD9F-EE09A147353D}" type="slidenum">
              <a:rPr lang="en-GB" smtClean="0"/>
              <a:pPr/>
              <a:t>97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118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E47F4F56-C15B-4389-8C84-4E76923C82EA}" type="slidenum">
              <a:rPr lang="en-GB" smtClean="0"/>
              <a:pPr/>
              <a:t>98</a:t>
            </a:fld>
            <a:endParaRPr lang="en-GB" dirty="0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GB" dirty="0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307F2BD4-B3FC-477F-ACE7-F79339788434}" type="slidenum">
              <a:rPr lang="en-GB" smtClean="0"/>
              <a:pPr/>
              <a:t>99</a:t>
            </a:fld>
            <a:endParaRPr lang="en-GB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1"/>
            <a:ext cx="7772400" cy="990600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Vijay Gupta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720EEB-BC1B-46E1-BA93-B851F0D9697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l">
              <a:defRPr baseline="0">
                <a:solidFill>
                  <a:srgbClr val="C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4000" baseline="0"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GB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7848600" y="6400800"/>
            <a:ext cx="114300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1313" indent="-341313">
              <a:spcBef>
                <a:spcPts val="600"/>
              </a:spcBef>
              <a:buFont typeface="Arial" pitchFamily="34" charset="0"/>
              <a:buNone/>
              <a:tabLst>
                <a:tab pos="341313" algn="l"/>
              </a:tabLst>
            </a:pPr>
            <a:r>
              <a:rPr lang="en-GB" sz="2400" dirty="0" smtClean="0">
                <a:latin typeface="Agency FB" pitchFamily="34" charset="0"/>
              </a:rPr>
              <a:t>Vijay Gupta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9933"/>
            </a:gs>
            <a:gs pos="100000">
              <a:schemeClr val="accent1">
                <a:shade val="67500"/>
                <a:satMod val="115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1295400"/>
            <a:ext cx="9144000" cy="1588"/>
          </a:xfrm>
          <a:prstGeom prst="line">
            <a:avLst/>
          </a:prstGeom>
          <a:ln w="63500">
            <a:solidFill>
              <a:srgbClr val="FFCC00"/>
            </a:solidFill>
          </a:ln>
          <a:effectLst>
            <a:outerShdw blurRad="63500" dist="38100" dir="5400000" algn="t" rotWithShape="0">
              <a:srgbClr val="FFCC00">
                <a:alpha val="40000"/>
              </a:srgbClr>
            </a:outerShdw>
          </a:effectLst>
          <a:scene3d>
            <a:camera prst="orthographicFront"/>
            <a:lightRig rig="threePt" dir="t"/>
          </a:scene3d>
          <a:sp3d extrusionH="19050">
            <a:bevelB/>
            <a:extrusionClr>
              <a:schemeClr val="tx1"/>
            </a:extrusion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08" name="Title Placeholder 7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944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GB" smtClean="0"/>
          </a:p>
        </p:txBody>
      </p:sp>
      <p:sp>
        <p:nvSpPr>
          <p:cNvPr id="21509" name="Text Placeholder 8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jpe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people.mozilla.com/~faaborg/files/20061210-newCar/newCar.jpg_large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hgrace.com/Photos/CleanSheets.jpg" TargetMode="External"/><Relationship Id="rId5" Type="http://schemas.openxmlformats.org/officeDocument/2006/relationships/image" Target="../media/image25.jpeg"/><Relationship Id="rId4" Type="http://schemas.openxmlformats.org/officeDocument/2006/relationships/hyperlink" Target="http://ladyonthegreen.com/images/blowing_in_the_wind.jpg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3.jpe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47.jpeg"/><Relationship Id="rId4" Type="http://schemas.openxmlformats.org/officeDocument/2006/relationships/oleObject" Target="../embeddings/oleObject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image" Target="../media/image52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hyperlink" Target="http://www.aeroflight.co.uk/types/usa/wright/flyer/wright_flight.jp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oleObject" Target="../embeddings/oleObject16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7" Type="http://schemas.openxmlformats.org/officeDocument/2006/relationships/image" Target="../media/image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oleObject" Target="../embeddings/oleObject17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8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4" Type="http://schemas.openxmlformats.org/officeDocument/2006/relationships/oleObject" Target="../embeddings/oleObject19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22.bin"/><Relationship Id="rId5" Type="http://schemas.openxmlformats.org/officeDocument/2006/relationships/oleObject" Target="../embeddings/oleObject21.bin"/><Relationship Id="rId4" Type="http://schemas.openxmlformats.org/officeDocument/2006/relationships/oleObject" Target="../embeddings/oleObject20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swers.com/main/Record2?a=NR&amp;url=http://commons.wikimedia.org/wiki/Image:Torque%20animation.gi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oleObject" Target="../embeddings/oleObject26.bin"/><Relationship Id="rId4" Type="http://schemas.openxmlformats.org/officeDocument/2006/relationships/oleObject" Target="../embeddings/oleObject25.bin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29.bin"/><Relationship Id="rId5" Type="http://schemas.openxmlformats.org/officeDocument/2006/relationships/oleObject" Target="../embeddings/oleObject28.bin"/><Relationship Id="rId4" Type="http://schemas.openxmlformats.org/officeDocument/2006/relationships/oleObject" Target="../embeddings/oleObject27.bin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2.bin"/><Relationship Id="rId5" Type="http://schemas.openxmlformats.org/officeDocument/2006/relationships/oleObject" Target="../embeddings/oleObject31.bin"/><Relationship Id="rId4" Type="http://schemas.openxmlformats.org/officeDocument/2006/relationships/oleObject" Target="../embeddings/oleObject30.bin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oleObject" Target="../embeddings/oleObject34.bin"/><Relationship Id="rId4" Type="http://schemas.openxmlformats.org/officeDocument/2006/relationships/oleObject" Target="../embeddings/oleObject33.bin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35.bin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web.mst.edu/~mecmovie/index.html" TargetMode="External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hyperlink" Target="http://www.sights-and-culture.com/India-Delhi/Delhi-Qutb-Minar-2.jpg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 dirty="0"/>
          </a:p>
        </p:txBody>
      </p:sp>
      <p:sp>
        <p:nvSpPr>
          <p:cNvPr id="23555" name="TextBox 4"/>
          <p:cNvSpPr txBox="1">
            <a:spLocks noChangeArrowheads="1"/>
          </p:cNvSpPr>
          <p:nvPr/>
        </p:nvSpPr>
        <p:spPr bwMode="auto">
          <a:xfrm>
            <a:off x="304800" y="2158931"/>
            <a:ext cx="8534400" cy="210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341313" indent="-341313" algn="ctr">
              <a:spcBef>
                <a:spcPts val="600"/>
              </a:spcBef>
              <a:tabLst>
                <a:tab pos="341313" algn="l"/>
              </a:tabLst>
            </a:pPr>
            <a:r>
              <a:rPr lang="en-GB" sz="6600" dirty="0" smtClean="0">
                <a:solidFill>
                  <a:srgbClr val="C00000"/>
                </a:solidFill>
              </a:rPr>
              <a:t>MEC101 </a:t>
            </a:r>
            <a:endParaRPr lang="en-GB" sz="6600" dirty="0">
              <a:solidFill>
                <a:srgbClr val="C00000"/>
              </a:solidFill>
            </a:endParaRPr>
          </a:p>
          <a:p>
            <a:pPr marL="341313" indent="-341313" algn="ctr">
              <a:spcBef>
                <a:spcPts val="600"/>
              </a:spcBef>
              <a:tabLst>
                <a:tab pos="341313" algn="l"/>
              </a:tabLst>
            </a:pPr>
            <a:r>
              <a:rPr lang="en-GB" sz="6600" dirty="0" smtClean="0">
                <a:solidFill>
                  <a:srgbClr val="C00000"/>
                </a:solidFill>
              </a:rPr>
              <a:t>Mechanical Sciences-I</a:t>
            </a:r>
            <a:endParaRPr lang="en-GB" sz="66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Roofs</a:t>
            </a:r>
          </a:p>
        </p:txBody>
      </p:sp>
      <p:pic>
        <p:nvPicPr>
          <p:cNvPr id="32771" name="Content Placeholder 3" descr="akron.jp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447800"/>
            <a:ext cx="4876800" cy="5410200"/>
          </a:xfrm>
        </p:spPr>
      </p:pic>
      <p:pic>
        <p:nvPicPr>
          <p:cNvPr id="32772" name="Picture 4" descr="Startling shell shape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76800" y="1447800"/>
            <a:ext cx="41148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Truss</a:t>
            </a:r>
          </a:p>
        </p:txBody>
      </p:sp>
      <p:pic>
        <p:nvPicPr>
          <p:cNvPr id="103427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57150" y="1447800"/>
            <a:ext cx="90868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533401" y="3351212"/>
            <a:ext cx="914400" cy="317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7542213" y="3352800"/>
            <a:ext cx="1068388" cy="1587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2133600" y="1447800"/>
            <a:ext cx="1295400" cy="1295400"/>
          </a:xfrm>
          <a:prstGeom prst="ellipse">
            <a:avLst/>
          </a:prstGeom>
          <a:ln w="5715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752600" y="2133600"/>
            <a:ext cx="3502025" cy="1143000"/>
            <a:chOff x="1752601" y="2133600"/>
            <a:chExt cx="3502025" cy="1142999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1752601" y="2133600"/>
              <a:ext cx="2362199" cy="1142999"/>
              <a:chOff x="1752601" y="2133600"/>
              <a:chExt cx="2362199" cy="1142999"/>
            </a:xfrm>
          </p:grpSpPr>
          <p:cxnSp>
            <p:nvCxnSpPr>
              <p:cNvPr id="16" name="Straight Arrow Connector 15"/>
              <p:cNvCxnSpPr>
                <a:stCxn id="14" idx="3"/>
              </p:cNvCxnSpPr>
              <p:nvPr/>
            </p:nvCxnSpPr>
            <p:spPr>
              <a:xfrm rot="5400000">
                <a:off x="1752601" y="2552699"/>
                <a:ext cx="571499" cy="571500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>
                <a:stCxn id="14" idx="5"/>
              </p:cNvCxnSpPr>
              <p:nvPr/>
            </p:nvCxnSpPr>
            <p:spPr>
              <a:xfrm rot="16200000" flipH="1">
                <a:off x="3200401" y="2590799"/>
                <a:ext cx="723899" cy="647700"/>
              </a:xfrm>
              <a:prstGeom prst="straightConnector1">
                <a:avLst/>
              </a:prstGeom>
              <a:ln w="76200">
                <a:solidFill>
                  <a:srgbClr val="0000FF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3429001" y="2133600"/>
                <a:ext cx="685800" cy="1588"/>
              </a:xfrm>
              <a:prstGeom prst="straightConnector1">
                <a:avLst/>
              </a:prstGeom>
              <a:ln w="762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3437" name="TextBox 25"/>
            <p:cNvSpPr txBox="1">
              <a:spLocks noChangeArrowheads="1"/>
            </p:cNvSpPr>
            <p:nvPr/>
          </p:nvSpPr>
          <p:spPr bwMode="auto">
            <a:xfrm>
              <a:off x="3810000" y="2438400"/>
              <a:ext cx="144462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>
                  <a:solidFill>
                    <a:srgbClr val="000099"/>
                  </a:solidFill>
                </a:rPr>
                <a:t>70.7 </a:t>
              </a:r>
              <a:r>
                <a:rPr lang="en-GB" sz="4000" i="1" dirty="0">
                  <a:solidFill>
                    <a:srgbClr val="000099"/>
                  </a:solidFill>
                </a:rPr>
                <a:t>T</a:t>
              </a:r>
            </a:p>
          </p:txBody>
        </p:sp>
      </p:grp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81000" y="1828800"/>
            <a:ext cx="1682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- 213 </a:t>
            </a:r>
            <a:r>
              <a:rPr lang="en-GB" sz="4000" i="1" dirty="0"/>
              <a:t>C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3498850" y="1447800"/>
            <a:ext cx="1682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- 200 </a:t>
            </a:r>
            <a:r>
              <a:rPr lang="en-GB" sz="4000" i="1" dirty="0"/>
              <a:t>C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 flipH="1" flipV="1">
            <a:off x="1676400" y="2514600"/>
            <a:ext cx="457200" cy="457200"/>
          </a:xfrm>
          <a:prstGeom prst="straightConnector1">
            <a:avLst/>
          </a:prstGeom>
          <a:ln w="508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>
            <a:off x="3352800" y="2362200"/>
            <a:ext cx="6858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Truss</a:t>
            </a:r>
          </a:p>
        </p:txBody>
      </p:sp>
      <p:pic>
        <p:nvPicPr>
          <p:cNvPr id="104451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57150" y="1447800"/>
            <a:ext cx="90868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533401" y="3351212"/>
            <a:ext cx="914400" cy="3175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7542213" y="3352800"/>
            <a:ext cx="1068388" cy="1587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57200" y="3200400"/>
            <a:ext cx="1295400" cy="1295400"/>
          </a:xfrm>
          <a:prstGeom prst="ellipse">
            <a:avLst/>
          </a:prstGeom>
          <a:ln w="5715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1752600" y="3810000"/>
            <a:ext cx="990600" cy="1588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rot="10800000" flipV="1">
            <a:off x="1524000" y="2743200"/>
            <a:ext cx="685800" cy="609600"/>
          </a:xfrm>
          <a:prstGeom prst="straightConnector1">
            <a:avLst/>
          </a:prstGeom>
          <a:ln w="76200"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1828800" y="3886200"/>
            <a:ext cx="13112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150 </a:t>
            </a:r>
            <a:r>
              <a:rPr lang="en-GB" sz="4000" i="1" dirty="0"/>
              <a:t>T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1066800" y="2286000"/>
            <a:ext cx="1682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- 213 </a:t>
            </a:r>
            <a:r>
              <a:rPr lang="en-GB" sz="4000" i="1" dirty="0"/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/>
      <p:bldP spid="15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Truss</a:t>
            </a:r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600200"/>
            <a:ext cx="91440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GB" dirty="0" smtClean="0"/>
              <a:t>Another Example of Two-Force Members</a:t>
            </a:r>
          </a:p>
        </p:txBody>
      </p:sp>
      <p:sp>
        <p:nvSpPr>
          <p:cNvPr id="7" name="Oval 6"/>
          <p:cNvSpPr/>
          <p:nvPr/>
        </p:nvSpPr>
        <p:spPr>
          <a:xfrm>
            <a:off x="2438400" y="1827213"/>
            <a:ext cx="1524000" cy="1447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4306094" y="3847306"/>
            <a:ext cx="1447800" cy="1588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91000" y="2589213"/>
            <a:ext cx="1524000" cy="144780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 rot="10800000" flipV="1">
            <a:off x="4191000" y="3122613"/>
            <a:ext cx="838200" cy="7620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rot="5400000" flipH="1" flipV="1">
            <a:off x="5638800" y="3962400"/>
            <a:ext cx="2133600" cy="7620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rot="10800000" flipV="1">
            <a:off x="6248400" y="3275013"/>
            <a:ext cx="838200" cy="762000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>
            <a:off x="5523707" y="4761706"/>
            <a:ext cx="1447800" cy="1587"/>
          </a:xfrm>
          <a:prstGeom prst="straightConnector1">
            <a:avLst/>
          </a:prstGeom>
          <a:ln w="508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5400000" flipH="1" flipV="1">
            <a:off x="4343400" y="1676400"/>
            <a:ext cx="2133600" cy="7620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6507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30000"/>
          </a:blip>
          <a:srcRect/>
          <a:stretch>
            <a:fillRect/>
          </a:stretch>
        </p:blipFill>
        <p:spPr bwMode="auto">
          <a:xfrm>
            <a:off x="304800" y="2200275"/>
            <a:ext cx="3133725" cy="465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Two-Bar Assembly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0" y="4343400"/>
            <a:ext cx="2743200" cy="1588"/>
          </a:xfrm>
          <a:prstGeom prst="line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524" name="TextBox 9"/>
          <p:cNvSpPr txBox="1">
            <a:spLocks noChangeArrowheads="1"/>
          </p:cNvSpPr>
          <p:nvPr/>
        </p:nvSpPr>
        <p:spPr bwMode="auto">
          <a:xfrm>
            <a:off x="2514600" y="381000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30</a:t>
            </a:r>
            <a:r>
              <a:rPr lang="en-GB" sz="4000" baseline="30000" dirty="0"/>
              <a:t>o</a:t>
            </a:r>
            <a:endParaRPr lang="en-GB" sz="4000" dirty="0"/>
          </a:p>
        </p:txBody>
      </p:sp>
      <p:sp>
        <p:nvSpPr>
          <p:cNvPr id="107525" name="TextBox 12"/>
          <p:cNvSpPr txBox="1">
            <a:spLocks noChangeArrowheads="1"/>
          </p:cNvSpPr>
          <p:nvPr/>
        </p:nvSpPr>
        <p:spPr bwMode="auto">
          <a:xfrm>
            <a:off x="152400" y="3810000"/>
            <a:ext cx="762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60</a:t>
            </a:r>
            <a:r>
              <a:rPr lang="en-GB" sz="4000" baseline="30000" dirty="0"/>
              <a:t>o</a:t>
            </a:r>
            <a:endParaRPr lang="en-GB" sz="4000" dirty="0"/>
          </a:p>
        </p:txBody>
      </p:sp>
      <p:sp>
        <p:nvSpPr>
          <p:cNvPr id="15" name="Oval 14"/>
          <p:cNvSpPr/>
          <p:nvPr/>
        </p:nvSpPr>
        <p:spPr>
          <a:xfrm>
            <a:off x="838200" y="3962400"/>
            <a:ext cx="1066800" cy="914400"/>
          </a:xfrm>
          <a:prstGeom prst="ellipse">
            <a:avLst/>
          </a:prstGeom>
          <a:ln w="57150">
            <a:solidFill>
              <a:srgbClr val="C0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07527" name="TextBox 16"/>
          <p:cNvSpPr txBox="1">
            <a:spLocks noChangeArrowheads="1"/>
          </p:cNvSpPr>
          <p:nvPr/>
        </p:nvSpPr>
        <p:spPr bwMode="auto">
          <a:xfrm>
            <a:off x="1524000" y="5562600"/>
            <a:ext cx="13684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500 N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71800" y="4724400"/>
            <a:ext cx="5008563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dirty="0"/>
              <a:t>F</a:t>
            </a:r>
            <a:r>
              <a:rPr lang="en-GB" sz="3600" baseline="-25000" dirty="0"/>
              <a:t>1</a:t>
            </a:r>
            <a:r>
              <a:rPr lang="en-GB" sz="3600" dirty="0"/>
              <a:t>cos30</a:t>
            </a:r>
            <a:r>
              <a:rPr lang="en-GB" sz="3600" baseline="30000" dirty="0"/>
              <a:t>o</a:t>
            </a:r>
            <a:r>
              <a:rPr lang="en-GB" sz="3600" dirty="0"/>
              <a:t> – F</a:t>
            </a:r>
            <a:r>
              <a:rPr lang="en-GB" sz="3600" baseline="-25000" dirty="0"/>
              <a:t>2</a:t>
            </a:r>
            <a:r>
              <a:rPr lang="en-GB" sz="3600" dirty="0"/>
              <a:t>cos60</a:t>
            </a:r>
            <a:r>
              <a:rPr lang="en-GB" sz="3600" baseline="30000" dirty="0"/>
              <a:t>o</a:t>
            </a:r>
            <a:r>
              <a:rPr lang="en-GB" sz="3600" dirty="0"/>
              <a:t> = 0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2967038" y="5327650"/>
            <a:ext cx="6046787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dirty="0"/>
              <a:t>F</a:t>
            </a:r>
            <a:r>
              <a:rPr lang="en-GB" sz="3600" baseline="-25000" dirty="0"/>
              <a:t>1</a:t>
            </a:r>
            <a:r>
              <a:rPr lang="en-GB" sz="3600" dirty="0"/>
              <a:t>sin30</a:t>
            </a:r>
            <a:r>
              <a:rPr lang="en-GB" sz="3600" baseline="30000" dirty="0"/>
              <a:t>o</a:t>
            </a:r>
            <a:r>
              <a:rPr lang="en-GB" sz="3600" dirty="0"/>
              <a:t> + F</a:t>
            </a:r>
            <a:r>
              <a:rPr lang="en-GB" sz="3600" baseline="-25000" dirty="0"/>
              <a:t>2</a:t>
            </a:r>
            <a:r>
              <a:rPr lang="en-GB" sz="3600" dirty="0"/>
              <a:t>sin60</a:t>
            </a:r>
            <a:r>
              <a:rPr lang="en-GB" sz="3600" baseline="30000" dirty="0"/>
              <a:t>o</a:t>
            </a:r>
            <a:r>
              <a:rPr lang="en-GB" sz="3600" dirty="0"/>
              <a:t> – 500 = 0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2971800" y="5922963"/>
            <a:ext cx="4805363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dirty="0"/>
              <a:t>F</a:t>
            </a:r>
            <a:r>
              <a:rPr lang="en-GB" sz="3600" baseline="-25000" dirty="0"/>
              <a:t>1</a:t>
            </a:r>
            <a:r>
              <a:rPr lang="en-GB" sz="3600" dirty="0"/>
              <a:t> = 125 N;  F</a:t>
            </a:r>
            <a:r>
              <a:rPr lang="en-GB" sz="3600" baseline="-25000" dirty="0"/>
              <a:t>2</a:t>
            </a:r>
            <a:r>
              <a:rPr lang="en-GB" sz="3600" dirty="0"/>
              <a:t> = 433 N</a:t>
            </a:r>
          </a:p>
        </p:txBody>
      </p:sp>
      <p:pic>
        <p:nvPicPr>
          <p:cNvPr id="107531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2743200"/>
            <a:ext cx="28479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8243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3825" y="1581150"/>
            <a:ext cx="216217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0" grpId="0"/>
      <p:bldP spid="21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Segmented Axial Bar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91535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1676400"/>
            <a:ext cx="8458200" cy="2684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9600" y="1600200"/>
            <a:ext cx="8458200" cy="300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5800" y="2133600"/>
            <a:ext cx="904875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Legs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0" y="1438275"/>
          <a:ext cx="4572000" cy="5419725"/>
        </p:xfrm>
        <a:graphic>
          <a:graphicData uri="http://schemas.openxmlformats.org/presentationml/2006/ole">
            <p:oleObj spid="_x0000_s1026" r:id="rId4" imgW="6335009" imgH="9019048" progId="">
              <p:embed/>
            </p:oleObj>
          </a:graphicData>
        </a:graphic>
      </p:graphicFrame>
      <p:pic>
        <p:nvPicPr>
          <p:cNvPr id="1028" name="Picture 6" descr="Illustration of a healthy bursa and the tendons of the knee."/>
          <p:cNvPicPr>
            <a:picLocks noChangeAspect="1" noChangeArrowheads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4572000" y="1447800"/>
            <a:ext cx="45720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solve problems: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77200" cy="4602163"/>
          </a:xfrm>
        </p:spPr>
        <p:txBody>
          <a:bodyPr rtlCol="0">
            <a:normAutofit/>
          </a:bodyPr>
          <a:lstStyle/>
          <a:p>
            <a:pPr>
              <a:buFontTx/>
              <a:buNone/>
              <a:defRPr/>
            </a:pPr>
            <a:r>
              <a:rPr lang="en-GB" dirty="0" smtClean="0"/>
              <a:t>1. SI units </a:t>
            </a:r>
            <a:r>
              <a:rPr lang="en-GB" i="1" dirty="0" smtClean="0"/>
              <a:t>only.</a:t>
            </a:r>
          </a:p>
          <a:p>
            <a:pPr>
              <a:buFontTx/>
              <a:buNone/>
              <a:defRPr/>
            </a:pPr>
            <a:r>
              <a:rPr lang="en-GB" dirty="0" smtClean="0"/>
              <a:t>2. Good sketches.</a:t>
            </a:r>
          </a:p>
          <a:p>
            <a:pPr indent="-55563">
              <a:buFontTx/>
              <a:buNone/>
              <a:defRPr/>
            </a:pPr>
            <a:r>
              <a:rPr lang="en-GB" i="1" dirty="0" smtClean="0"/>
              <a:t>• Labelled coordinate system.</a:t>
            </a:r>
          </a:p>
          <a:p>
            <a:pPr indent="-55563">
              <a:buFontTx/>
              <a:buNone/>
              <a:defRPr/>
            </a:pPr>
            <a:r>
              <a:rPr lang="en-GB" i="1" dirty="0" smtClean="0"/>
              <a:t>• Labelled dimensions and forces.</a:t>
            </a:r>
          </a:p>
          <a:p>
            <a:pPr>
              <a:buFontTx/>
              <a:buNone/>
              <a:defRPr/>
            </a:pPr>
            <a:r>
              <a:rPr lang="en-US" dirty="0" smtClean="0"/>
              <a:t>3. Show your thought process.</a:t>
            </a:r>
          </a:p>
          <a:p>
            <a:pPr>
              <a:buFontTx/>
              <a:buNone/>
              <a:defRPr/>
            </a:pPr>
            <a:r>
              <a:rPr lang="en-GB" dirty="0" smtClean="0"/>
              <a:t>4. Follow all conventions.</a:t>
            </a:r>
          </a:p>
          <a:p>
            <a:pPr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solve problems...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 rtlCol="0">
            <a:noAutofit/>
          </a:bodyPr>
          <a:lstStyle/>
          <a:p>
            <a:pPr>
              <a:buFontTx/>
              <a:buNone/>
              <a:defRPr/>
            </a:pPr>
            <a:r>
              <a:rPr lang="en-US" dirty="0" smtClean="0"/>
              <a:t>5. Solve everything symbolically until the end.</a:t>
            </a:r>
          </a:p>
          <a:p>
            <a:pPr>
              <a:buFontTx/>
              <a:buNone/>
              <a:defRPr/>
            </a:pPr>
            <a:r>
              <a:rPr lang="en-US" dirty="0" smtClean="0"/>
              <a:t>6. Check answer </a:t>
            </a:r>
            <a:r>
              <a:rPr lang="en-US" i="1" dirty="0" smtClean="0"/>
              <a:t>⇒ Does it make sense?</a:t>
            </a:r>
          </a:p>
          <a:p>
            <a:pPr indent="-1588">
              <a:buFontTx/>
              <a:buNone/>
              <a:defRPr/>
            </a:pPr>
            <a:r>
              <a:rPr lang="en-GB" i="1" dirty="0" smtClean="0"/>
              <a:t>• Check trends.</a:t>
            </a:r>
          </a:p>
          <a:p>
            <a:pPr indent="-1588">
              <a:buFontTx/>
              <a:buNone/>
              <a:defRPr/>
            </a:pPr>
            <a:r>
              <a:rPr lang="en-GB" i="1" dirty="0" smtClean="0"/>
              <a:t>• Check units.</a:t>
            </a:r>
          </a:p>
          <a:p>
            <a:pPr>
              <a:buFontTx/>
              <a:buNone/>
              <a:defRPr/>
            </a:pPr>
            <a:r>
              <a:rPr lang="en-US" dirty="0" smtClean="0"/>
              <a:t>7. Plug in to get answers.</a:t>
            </a:r>
            <a:endParaRPr lang="en-GB" dirty="0" smtClean="0"/>
          </a:p>
          <a:p>
            <a:pPr>
              <a:buFontTx/>
              <a:buNone/>
              <a:defRPr/>
            </a:pPr>
            <a:endParaRPr lang="en-GB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8000" dirty="0" smtClean="0"/>
              <a:t>Concept of Force</a:t>
            </a:r>
            <a:endParaRPr lang="en-US" sz="8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Newton’s First Law:</a:t>
            </a:r>
          </a:p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		</a:t>
            </a:r>
            <a:r>
              <a:rPr lang="en-GB" i="1" dirty="0" smtClean="0"/>
              <a:t>A body continues in a state of rest or uniform motion in a straight path unless a force is used to disturb it.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209800"/>
          </a:xfrm>
        </p:spPr>
        <p:txBody>
          <a:bodyPr/>
          <a:lstStyle/>
          <a:p>
            <a:r>
              <a:rPr lang="en-GB" dirty="0" smtClean="0"/>
              <a:t>An apple drops to earth from a tree.</a:t>
            </a:r>
          </a:p>
          <a:p>
            <a:r>
              <a:rPr lang="en-GB" dirty="0" smtClean="0"/>
              <a:t>The braking parachutes of MIG-29</a:t>
            </a:r>
          </a:p>
        </p:txBody>
      </p:sp>
      <p:pic>
        <p:nvPicPr>
          <p:cNvPr id="140290" name="Picture 2" descr="http://www.bharat-rakshak.com/IAF/Images/1406-8/MiG-29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3810000"/>
            <a:ext cx="4038600" cy="282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2052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685800"/>
          </a:xfrm>
        </p:spPr>
        <p:txBody>
          <a:bodyPr/>
          <a:lstStyle/>
          <a:p>
            <a:r>
              <a:rPr lang="en-GB" dirty="0" smtClean="0"/>
              <a:t>Changing direction</a:t>
            </a:r>
          </a:p>
        </p:txBody>
      </p:sp>
      <p:sp>
        <p:nvSpPr>
          <p:cNvPr id="205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205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graphicFrame>
        <p:nvGraphicFramePr>
          <p:cNvPr id="2050" name="Object 3"/>
          <p:cNvGraphicFramePr>
            <a:graphicFrameLocks noChangeAspect="1"/>
          </p:cNvGraphicFramePr>
          <p:nvPr/>
        </p:nvGraphicFramePr>
        <p:xfrm>
          <a:off x="2438400" y="2286000"/>
          <a:ext cx="3810000" cy="4184650"/>
        </p:xfrm>
        <a:graphic>
          <a:graphicData uri="http://schemas.openxmlformats.org/presentationml/2006/ole">
            <p:oleObj spid="_x0000_s2050" name="Bitmap Image" r:id="rId4" imgW="2324424" imgH="2553056" progId="PBrush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Object in a circular path</a:t>
            </a:r>
          </a:p>
        </p:txBody>
      </p:sp>
      <p:grpSp>
        <p:nvGrpSpPr>
          <p:cNvPr id="37892" name="Group 2"/>
          <p:cNvGrpSpPr>
            <a:grpSpLocks/>
          </p:cNvGrpSpPr>
          <p:nvPr/>
        </p:nvGrpSpPr>
        <p:grpSpPr bwMode="auto">
          <a:xfrm>
            <a:off x="2819400" y="3505200"/>
            <a:ext cx="2136775" cy="1758950"/>
            <a:chOff x="3240" y="9720"/>
            <a:chExt cx="3868" cy="3210"/>
          </a:xfrm>
        </p:grpSpPr>
        <p:grpSp>
          <p:nvGrpSpPr>
            <p:cNvPr id="37893" name="Group 3"/>
            <p:cNvGrpSpPr>
              <a:grpSpLocks/>
            </p:cNvGrpSpPr>
            <p:nvPr/>
          </p:nvGrpSpPr>
          <p:grpSpPr bwMode="auto">
            <a:xfrm>
              <a:off x="3240" y="9720"/>
              <a:ext cx="3868" cy="3060"/>
              <a:chOff x="3240" y="9720"/>
              <a:chExt cx="3868" cy="3060"/>
            </a:xfrm>
          </p:grpSpPr>
          <p:sp>
            <p:nvSpPr>
              <p:cNvPr id="37895" name="Oval 4"/>
              <p:cNvSpPr>
                <a:spLocks noChangeArrowheads="1"/>
              </p:cNvSpPr>
              <p:nvPr/>
            </p:nvSpPr>
            <p:spPr bwMode="auto">
              <a:xfrm>
                <a:off x="3742" y="9720"/>
                <a:ext cx="2992" cy="2880"/>
              </a:xfrm>
              <a:prstGeom prst="ellipse">
                <a:avLst/>
              </a:prstGeom>
              <a:solidFill>
                <a:srgbClr val="FFFFFF"/>
              </a:solidFill>
              <a:ln w="38100">
                <a:solidFill>
                  <a:srgbClr val="000000"/>
                </a:solidFill>
                <a:prstDash val="dash"/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37896" name="Text Box 5"/>
              <p:cNvSpPr txBox="1">
                <a:spLocks noChangeArrowheads="1"/>
              </p:cNvSpPr>
              <p:nvPr/>
            </p:nvSpPr>
            <p:spPr bwMode="auto">
              <a:xfrm>
                <a:off x="3555" y="10980"/>
                <a:ext cx="748" cy="1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73152"/>
              <a:lstStyle/>
              <a:p>
                <a:pPr>
                  <a:spcAft>
                    <a:spcPts val="1000"/>
                  </a:spcAft>
                </a:pPr>
                <a:r>
                  <a:rPr lang="en-GB" sz="4800" dirty="0">
                    <a:latin typeface="Times New Roman" pitchFamily="18" charset="0"/>
                    <a:sym typeface="Symbol" pitchFamily="18" charset="2"/>
                  </a:rPr>
                  <a:t></a:t>
                </a:r>
                <a:endParaRPr lang="en-US" dirty="0"/>
              </a:p>
            </p:txBody>
          </p:sp>
          <p:sp>
            <p:nvSpPr>
              <p:cNvPr id="37897" name="Freeform 6"/>
              <p:cNvSpPr>
                <a:spLocks/>
              </p:cNvSpPr>
              <p:nvPr/>
            </p:nvSpPr>
            <p:spPr bwMode="auto">
              <a:xfrm>
                <a:off x="3240" y="10360"/>
                <a:ext cx="600" cy="1300"/>
              </a:xfrm>
              <a:custGeom>
                <a:avLst/>
                <a:gdLst>
                  <a:gd name="T0" fmla="*/ 600 w 600"/>
                  <a:gd name="T1" fmla="*/ 1300 h 1300"/>
                  <a:gd name="T2" fmla="*/ 0 w 600"/>
                  <a:gd name="T3" fmla="*/ 0 h 1300"/>
                  <a:gd name="T4" fmla="*/ 0 60000 65536"/>
                  <a:gd name="T5" fmla="*/ 0 60000 65536"/>
                  <a:gd name="T6" fmla="*/ 0 w 600"/>
                  <a:gd name="T7" fmla="*/ 0 h 1300"/>
                  <a:gd name="T8" fmla="*/ 600 w 600"/>
                  <a:gd name="T9" fmla="*/ 1300 h 13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00" h="1300">
                    <a:moveTo>
                      <a:pt x="600" y="130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37898" name="Text Box 7"/>
              <p:cNvSpPr txBox="1">
                <a:spLocks noChangeArrowheads="1"/>
              </p:cNvSpPr>
              <p:nvPr/>
            </p:nvSpPr>
            <p:spPr bwMode="auto">
              <a:xfrm>
                <a:off x="6360" y="10620"/>
                <a:ext cx="748" cy="12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109728"/>
              <a:lstStyle/>
              <a:p>
                <a:pPr>
                  <a:spcAft>
                    <a:spcPts val="1000"/>
                  </a:spcAft>
                </a:pPr>
                <a:r>
                  <a:rPr lang="en-GB" sz="4800" dirty="0">
                    <a:latin typeface="Times New Roman" pitchFamily="18" charset="0"/>
                    <a:sym typeface="Symbol" pitchFamily="18" charset="2"/>
                  </a:rPr>
                  <a:t></a:t>
                </a:r>
                <a:endParaRPr lang="en-US" dirty="0"/>
              </a:p>
            </p:txBody>
          </p:sp>
          <p:sp>
            <p:nvSpPr>
              <p:cNvPr id="37899" name="Freeform 8"/>
              <p:cNvSpPr>
                <a:spLocks/>
              </p:cNvSpPr>
              <p:nvPr/>
            </p:nvSpPr>
            <p:spPr bwMode="auto">
              <a:xfrm rot="10510097" flipH="1">
                <a:off x="6173" y="11480"/>
                <a:ext cx="600" cy="1300"/>
              </a:xfrm>
              <a:custGeom>
                <a:avLst/>
                <a:gdLst>
                  <a:gd name="T0" fmla="*/ 600 w 600"/>
                  <a:gd name="T1" fmla="*/ 1300 h 1300"/>
                  <a:gd name="T2" fmla="*/ 0 w 600"/>
                  <a:gd name="T3" fmla="*/ 0 h 1300"/>
                  <a:gd name="T4" fmla="*/ 0 60000 65536"/>
                  <a:gd name="T5" fmla="*/ 0 60000 65536"/>
                  <a:gd name="T6" fmla="*/ 0 w 600"/>
                  <a:gd name="T7" fmla="*/ 0 h 1300"/>
                  <a:gd name="T8" fmla="*/ 600 w 600"/>
                  <a:gd name="T9" fmla="*/ 1300 h 130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600" h="1300">
                    <a:moveTo>
                      <a:pt x="600" y="1300"/>
                    </a:moveTo>
                    <a:lnTo>
                      <a:pt x="0" y="0"/>
                    </a:lnTo>
                  </a:path>
                </a:pathLst>
              </a:custGeom>
              <a:noFill/>
              <a:ln w="5715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 dirty="0"/>
              </a:p>
            </p:txBody>
          </p:sp>
        </p:grpSp>
        <p:sp>
          <p:nvSpPr>
            <p:cNvPr id="37894" name="Freeform 9"/>
            <p:cNvSpPr>
              <a:spLocks/>
            </p:cNvSpPr>
            <p:nvPr/>
          </p:nvSpPr>
          <p:spPr bwMode="auto">
            <a:xfrm>
              <a:off x="4303" y="12780"/>
              <a:ext cx="1517" cy="150"/>
            </a:xfrm>
            <a:custGeom>
              <a:avLst/>
              <a:gdLst>
                <a:gd name="T0" fmla="*/ 0 w 1517"/>
                <a:gd name="T1" fmla="*/ 0 h 150"/>
                <a:gd name="T2" fmla="*/ 777 w 1517"/>
                <a:gd name="T3" fmla="*/ 140 h 150"/>
                <a:gd name="T4" fmla="*/ 1517 w 1517"/>
                <a:gd name="T5" fmla="*/ 60 h 150"/>
                <a:gd name="T6" fmla="*/ 0 60000 65536"/>
                <a:gd name="T7" fmla="*/ 0 60000 65536"/>
                <a:gd name="T8" fmla="*/ 0 60000 65536"/>
                <a:gd name="T9" fmla="*/ 0 w 1517"/>
                <a:gd name="T10" fmla="*/ 0 h 150"/>
                <a:gd name="T11" fmla="*/ 1517 w 1517"/>
                <a:gd name="T12" fmla="*/ 150 h 15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17" h="150">
                  <a:moveTo>
                    <a:pt x="0" y="0"/>
                  </a:moveTo>
                  <a:cubicBezTo>
                    <a:pt x="129" y="23"/>
                    <a:pt x="524" y="130"/>
                    <a:pt x="777" y="140"/>
                  </a:cubicBezTo>
                  <a:cubicBezTo>
                    <a:pt x="1030" y="150"/>
                    <a:pt x="1363" y="77"/>
                    <a:pt x="1517" y="60"/>
                  </a:cubicBezTo>
                </a:path>
              </a:pathLst>
            </a:cu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pic>
        <p:nvPicPr>
          <p:cNvPr id="38915" name="Picture 2" descr="http://www.geocities.com/hirak_99/goodies/carrom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2133600"/>
            <a:ext cx="381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Course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Statics</a:t>
            </a:r>
          </a:p>
          <a:p>
            <a:r>
              <a:rPr lang="en-GB" dirty="0" smtClean="0"/>
              <a:t>Stress &amp; Strain</a:t>
            </a:r>
          </a:p>
          <a:p>
            <a:r>
              <a:rPr lang="en-GB" dirty="0" smtClean="0"/>
              <a:t>Stress Transformations</a:t>
            </a:r>
          </a:p>
          <a:p>
            <a:r>
              <a:rPr lang="en-GB" dirty="0" smtClean="0"/>
              <a:t>Torsion</a:t>
            </a:r>
          </a:p>
          <a:p>
            <a:r>
              <a:rPr lang="en-GB" dirty="0" smtClean="0"/>
              <a:t>Bending</a:t>
            </a:r>
          </a:p>
          <a:p>
            <a:r>
              <a:rPr lang="en-GB" dirty="0" smtClean="0"/>
              <a:t>Introduction to Graphics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pic>
        <p:nvPicPr>
          <p:cNvPr id="39939" name="Picture 2" descr="http://tbn0.google.com/images?q=tbn:VSSWewRRZnOgfM:http://people.mozilla.com/~faaborg/files/20061210-newCar/newCar.jpg_large.jpg">
            <a:hlinkClick r:id="rId3"/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2362200"/>
            <a:ext cx="4497388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ight Arrow 4"/>
          <p:cNvSpPr/>
          <p:nvPr/>
        </p:nvSpPr>
        <p:spPr>
          <a:xfrm rot="10800000">
            <a:off x="3276600" y="3352800"/>
            <a:ext cx="1905000" cy="6858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pic>
        <p:nvPicPr>
          <p:cNvPr id="40963" name="Picture 2" descr="http://images.google.co.in/url?q=http://www.sonoscapeusa.com/images/Man-with-SSI-1000.jpg&amp;usg=AFQjCNG1Rodjk3xt4udWwBZrJ17NVYEOL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752600"/>
            <a:ext cx="3429000" cy="451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buFontTx/>
              <a:buNone/>
            </a:pPr>
            <a:r>
              <a:rPr lang="en-GB" dirty="0" smtClean="0"/>
              <a:t>Third Law:</a:t>
            </a:r>
          </a:p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		</a:t>
            </a:r>
            <a:r>
              <a:rPr lang="en-GB" i="1" dirty="0" smtClean="0"/>
              <a:t>For every action, there is an equal and opposite reaction.</a:t>
            </a: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GB" dirty="0" smtClean="0"/>
              <a:t>Consequence of the Third Law:</a:t>
            </a:r>
          </a:p>
          <a:p>
            <a:pPr marL="1025525">
              <a:defRPr/>
            </a:pPr>
            <a:r>
              <a:rPr lang="en-GB" dirty="0" smtClean="0"/>
              <a:t>Forces always exist in pairs, with two bodies involved in it.</a:t>
            </a:r>
          </a:p>
          <a:p>
            <a:pPr marL="1025525">
              <a:buFontTx/>
              <a:buNone/>
              <a:defRPr/>
            </a:pPr>
            <a:endParaRPr lang="en-GB" dirty="0" smtClean="0"/>
          </a:p>
          <a:p>
            <a:pPr marL="1025525">
              <a:defRPr/>
            </a:pPr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67200" cy="685800"/>
          </a:xfrm>
        </p:spPr>
        <p:txBody>
          <a:bodyPr/>
          <a:lstStyle/>
          <a:p>
            <a:r>
              <a:rPr lang="en-GB" dirty="0" smtClean="0"/>
              <a:t>Contact forces</a:t>
            </a:r>
          </a:p>
        </p:txBody>
      </p:sp>
      <p:pic>
        <p:nvPicPr>
          <p:cNvPr id="2007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371600"/>
            <a:ext cx="2847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9" name="Picture 5" descr="http://tbn0.google.com/images?q=tbn:_Una4EnydUYaHM:http://ladyonthegreen.com/images/blowing_in_the_wind.jpg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2362200"/>
            <a:ext cx="4495800" cy="209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13" name="Picture 9" descr="http://tbn0.google.com/images?q=tbn:k8lkKGuA8URsJM:http://www.hgrace.com/Photos/CleanSheets.jpg">
            <a:hlinkClick r:id="rId6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029200" y="4495800"/>
            <a:ext cx="3352800" cy="2325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Force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00600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GB" dirty="0" smtClean="0"/>
              <a:t>Forces at a distance</a:t>
            </a:r>
          </a:p>
          <a:p>
            <a:pPr marL="1374775">
              <a:defRPr/>
            </a:pPr>
            <a:r>
              <a:rPr lang="en-GB" dirty="0" smtClean="0"/>
              <a:t>Gravitational forces</a:t>
            </a:r>
          </a:p>
          <a:p>
            <a:pPr marL="1374775">
              <a:defRPr/>
            </a:pPr>
            <a:r>
              <a:rPr lang="en-GB" dirty="0" smtClean="0"/>
              <a:t>Electrostatic forces</a:t>
            </a:r>
          </a:p>
          <a:p>
            <a:pPr marL="1374775">
              <a:defRPr/>
            </a:pPr>
            <a:r>
              <a:rPr lang="en-GB" dirty="0" smtClean="0"/>
              <a:t>Magnetic forces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a Rigid Body</a:t>
            </a:r>
          </a:p>
        </p:txBody>
      </p:sp>
      <p:sp>
        <p:nvSpPr>
          <p:cNvPr id="4" name="Rectangle 3"/>
          <p:cNvSpPr/>
          <p:nvPr/>
        </p:nvSpPr>
        <p:spPr>
          <a:xfrm>
            <a:off x="2057400" y="3733800"/>
            <a:ext cx="4953000" cy="914400"/>
          </a:xfrm>
          <a:prstGeom prst="rect">
            <a:avLst/>
          </a:prstGeom>
          <a:solidFill>
            <a:srgbClr val="9696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010400" y="4189413"/>
            <a:ext cx="762000" cy="1587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2057400" y="3733800"/>
            <a:ext cx="5105400" cy="914400"/>
          </a:xfrm>
          <a:prstGeom prst="rect">
            <a:avLst/>
          </a:prstGeom>
          <a:solidFill>
            <a:schemeClr val="tx1">
              <a:lumMod val="75000"/>
              <a:lumOff val="25000"/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6086" name="TextBox 8"/>
          <p:cNvSpPr txBox="1">
            <a:spLocks noChangeArrowheads="1"/>
          </p:cNvSpPr>
          <p:nvPr/>
        </p:nvSpPr>
        <p:spPr bwMode="auto">
          <a:xfrm>
            <a:off x="2133600" y="3276600"/>
            <a:ext cx="558800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2800" dirty="0"/>
              <a:t>Bar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752600" y="3276600"/>
            <a:ext cx="304800" cy="16764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62800" y="4191000"/>
            <a:ext cx="762000" cy="1588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2057400" y="3733800"/>
            <a:ext cx="6324600" cy="914400"/>
            <a:chOff x="2057400" y="2286000"/>
            <a:chExt cx="6324600" cy="914400"/>
          </a:xfrm>
        </p:grpSpPr>
        <p:sp>
          <p:nvSpPr>
            <p:cNvPr id="15" name="Rectangle 14"/>
            <p:cNvSpPr/>
            <p:nvPr/>
          </p:nvSpPr>
          <p:spPr>
            <a:xfrm>
              <a:off x="2057400" y="2286000"/>
              <a:ext cx="52578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7315200" y="2743200"/>
              <a:ext cx="1066800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3"/>
          <p:cNvGrpSpPr>
            <a:grpSpLocks/>
          </p:cNvGrpSpPr>
          <p:nvPr/>
        </p:nvGrpSpPr>
        <p:grpSpPr bwMode="auto">
          <a:xfrm>
            <a:off x="2057400" y="3733800"/>
            <a:ext cx="6858000" cy="914400"/>
            <a:chOff x="2057400" y="4114800"/>
            <a:chExt cx="6858000" cy="914400"/>
          </a:xfrm>
        </p:grpSpPr>
        <p:sp>
          <p:nvSpPr>
            <p:cNvPr id="16" name="Rectangle 15"/>
            <p:cNvSpPr/>
            <p:nvPr/>
          </p:nvSpPr>
          <p:spPr>
            <a:xfrm>
              <a:off x="2057400" y="4114800"/>
              <a:ext cx="5410200" cy="914400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7467600" y="4570413"/>
              <a:ext cx="1447800" cy="158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091" name="TextBox 18"/>
          <p:cNvSpPr txBox="1">
            <a:spLocks noChangeArrowheads="1"/>
          </p:cNvSpPr>
          <p:nvPr/>
        </p:nvSpPr>
        <p:spPr bwMode="auto">
          <a:xfrm>
            <a:off x="533400" y="1524000"/>
            <a:ext cx="74676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r>
              <a:rPr lang="en-GB" sz="3600" dirty="0"/>
              <a:t>Most bodies deform.</a:t>
            </a:r>
          </a:p>
        </p:txBody>
      </p:sp>
      <p:sp>
        <p:nvSpPr>
          <p:cNvPr id="46092" name="TextBox 19"/>
          <p:cNvSpPr txBox="1">
            <a:spLocks noChangeArrowheads="1"/>
          </p:cNvSpPr>
          <p:nvPr/>
        </p:nvSpPr>
        <p:spPr bwMode="auto">
          <a:xfrm>
            <a:off x="685800" y="5715000"/>
            <a:ext cx="62182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r>
              <a:rPr lang="en-GB" sz="3600" dirty="0"/>
              <a:t>A rigid body does not deform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Concept of a Rigid Body</a:t>
            </a:r>
          </a:p>
        </p:txBody>
      </p:sp>
      <p:sp>
        <p:nvSpPr>
          <p:cNvPr id="3076" name="TextBox 18"/>
          <p:cNvSpPr txBox="1">
            <a:spLocks noChangeArrowheads="1"/>
          </p:cNvSpPr>
          <p:nvPr/>
        </p:nvSpPr>
        <p:spPr bwMode="auto">
          <a:xfrm>
            <a:off x="609600" y="1371600"/>
            <a:ext cx="74676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r>
              <a:rPr lang="en-GB" sz="3600" dirty="0"/>
              <a:t>Distance between any two points does not change when a force is applied on it.</a:t>
            </a:r>
          </a:p>
        </p:txBody>
      </p:sp>
      <p:sp>
        <p:nvSpPr>
          <p:cNvPr id="3077" name="TextBox 19"/>
          <p:cNvSpPr txBox="1">
            <a:spLocks noChangeArrowheads="1"/>
          </p:cNvSpPr>
          <p:nvPr/>
        </p:nvSpPr>
        <p:spPr bwMode="auto">
          <a:xfrm>
            <a:off x="5867400" y="3124200"/>
            <a:ext cx="3444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endParaRPr lang="en-GB" sz="2800" dirty="0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3505200" y="2514600"/>
            <a:ext cx="2514600" cy="1905000"/>
            <a:chOff x="5181600" y="2743200"/>
            <a:chExt cx="2514600" cy="1905000"/>
          </a:xfrm>
        </p:grpSpPr>
        <p:graphicFrame>
          <p:nvGraphicFramePr>
            <p:cNvPr id="3074" name="Object 2"/>
            <p:cNvGraphicFramePr>
              <a:graphicFrameLocks noChangeAspect="1"/>
            </p:cNvGraphicFramePr>
            <p:nvPr/>
          </p:nvGraphicFramePr>
          <p:xfrm>
            <a:off x="5181600" y="2743200"/>
            <a:ext cx="2514600" cy="1905000"/>
          </p:xfrm>
          <a:graphic>
            <a:graphicData uri="http://schemas.openxmlformats.org/presentationml/2006/ole">
              <p:oleObj spid="_x0000_s3074" name="Photo Editor Photo" r:id="rId4" imgW="4495238" imgH="3696216" progId="">
                <p:embed/>
              </p:oleObj>
            </a:graphicData>
          </a:graphic>
        </p:graphicFrame>
        <p:sp>
          <p:nvSpPr>
            <p:cNvPr id="3079" name="TextBox 20"/>
            <p:cNvSpPr txBox="1">
              <a:spLocks noChangeArrowheads="1"/>
            </p:cNvSpPr>
            <p:nvPr/>
          </p:nvSpPr>
          <p:spPr bwMode="auto">
            <a:xfrm flipH="1">
              <a:off x="5715000" y="3200400"/>
              <a:ext cx="3169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>
                  <a:cs typeface="Arial" charset="0"/>
                </a:rPr>
                <a:t>●</a:t>
              </a:r>
              <a:endParaRPr lang="en-GB" sz="2800" dirty="0"/>
            </a:p>
          </p:txBody>
        </p:sp>
        <p:sp>
          <p:nvSpPr>
            <p:cNvPr id="3080" name="TextBox 21"/>
            <p:cNvSpPr txBox="1">
              <a:spLocks noChangeArrowheads="1"/>
            </p:cNvSpPr>
            <p:nvPr/>
          </p:nvSpPr>
          <p:spPr bwMode="auto">
            <a:xfrm flipH="1">
              <a:off x="6400800" y="3200400"/>
              <a:ext cx="31699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>
                  <a:cs typeface="Arial" charset="0"/>
                </a:rPr>
                <a:t>●</a:t>
              </a:r>
              <a:endParaRPr lang="en-GB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-0.008 0.01065  -0.017 0.02131  -0.021 0.03463  C -0.025 0.04928  -0.027 0.06659  -0.029 0.0839  C -0.031 0.10122  -0.029 0.11587  -0.027 0.13185  C -0.025 0.1465  -0.022 0.16248  -0.015 0.1758  C -0.009 0.18911  0.001 0.19977  0.012 0.20776  C 0.022 0.21575  0.034 0.22108  0.046 0.22374  C 0.058 0.2264  0.07 0.2264  0.081 0.22374  C 0.093 0.22108  0.104 0.21442  0.113 0.20376  C 0.122 0.19444  0.13 0.18246  0.134 0.16781  C 0.139 0.15449  0.141 0.13584  0.141 0.12119  C 0.142 0.10654  0.141 0.08923  0.136 0.07458  C 0.131 0.06126  0.122 0.05061  0.11 0.04528  C 0.098 0.04129  0.086 0.04661  0.078 0.05594  C 0.071 0.06526  0.066 0.07991  0.065 0.09722  C 0.065 0.11453  0.066 0.13052  0.071 0.14383  C 0.076 0.15715  0.075 0.15982  0.095 0.17713  C 0.113 0.19577  0.131 0.19045  0.142 0.19178  C 0.153 0.19178  0.162 0.18645  0.173 0.18112  C 0.185 0.17446  0.195 0.16248  0.202 0.15182  C 0.209 0.14117  0.212 0.12785  0.216 0.10654  C 0.219 0.08523  0.219 0.07458  0.219 0.0586  C 0.219 0.04262  0.219 0.02664  0.219 0.01065  E" pathEditMode="relative" ptsTypes="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c 0.004 -0.01065  0.018 -0.02131  0.023 -0.02131  c 0.031 0  0.063 0.16647  0.063 0.33295  c 0 -0.0839  0.016 -0.16647  0.031 -0.16647  c 0.016 0  0.031 0.0839  0.031 0.16647  c 0 -0.04129  0.008 -0.0839  0.016 -0.0839  c 0.008 0  0.016 0.04129  0.016 0.0839  c 0 -0.02131  0.004 -0.04129  0.008 -0.04129  c 0.004 0  0.008 0.02131  0.008 0.04129  c 0 -0.01065  0.002 -0.02131  0.004 -0.02131  c 0.001 0  0.004 0.01065  0.004 0.02131  c 0 -0.00533  0.001 -0.01065  0.002 -0.01065  c 0 0.00133  0.002 0.00533  0.002 0.01065  c 0 -0.00266  0 -0.00533  0.001 -0.00533  c 0 0.00133  0.001 0.00266  0.001 0.00533  c 0 -0.00133  0 -0.00266  0 -0.004  c 0.001 0  0.001 0.00133  0.001 0.00266  c 0.001 0  0.001 -0.00133  0.001 -0.00266  c 0.001 0  0.001 0.00133  0.001 0.00266  E" pathEditMode="relative" ptsTypes="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Newton’s Second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>
              <a:defRPr/>
            </a:pPr>
            <a:r>
              <a:rPr lang="en-GB" dirty="0" smtClean="0">
                <a:latin typeface="+mj-lt"/>
              </a:rPr>
              <a:t>Force</a:t>
            </a:r>
            <a:r>
              <a:rPr lang="en-GB" dirty="0" smtClean="0"/>
              <a:t> </a:t>
            </a:r>
            <a:r>
              <a:rPr lang="en-GB" dirty="0" smtClean="0">
                <a:latin typeface="Arial"/>
                <a:cs typeface="Arial"/>
              </a:rPr>
              <a:t>~ </a:t>
            </a:r>
            <a:r>
              <a:rPr lang="en-GB" dirty="0" smtClean="0">
                <a:latin typeface="Arial"/>
                <a:cs typeface="Arial"/>
              </a:rPr>
              <a:t>mass×acceleration</a:t>
            </a:r>
            <a:endParaRPr lang="en-GB" dirty="0" smtClean="0">
              <a:latin typeface="Arial"/>
              <a:cs typeface="Arial"/>
            </a:endParaRPr>
          </a:p>
          <a:p>
            <a:pPr>
              <a:defRPr/>
            </a:pPr>
            <a:r>
              <a:rPr lang="en-GB" dirty="0" smtClean="0"/>
              <a:t>Force </a:t>
            </a:r>
            <a:r>
              <a:rPr lang="en-GB" dirty="0" smtClean="0">
                <a:latin typeface="Arial"/>
                <a:cs typeface="Arial"/>
              </a:rPr>
              <a:t>= </a:t>
            </a:r>
            <a:r>
              <a:rPr lang="en-GB" dirty="0" smtClean="0">
                <a:latin typeface="Arial"/>
                <a:cs typeface="Arial"/>
              </a:rPr>
              <a:t>mass×acceleration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Systems</a:t>
            </a:r>
          </a:p>
        </p:txBody>
      </p:sp>
      <p:sp>
        <p:nvSpPr>
          <p:cNvPr id="48131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524000"/>
          </a:xfrm>
        </p:spPr>
        <p:txBody>
          <a:bodyPr/>
          <a:lstStyle/>
          <a:p>
            <a:pPr>
              <a:buFontTx/>
              <a:buNone/>
            </a:pPr>
            <a:r>
              <a:rPr lang="en-GB" dirty="0" smtClean="0"/>
              <a:t>FLT system:</a:t>
            </a:r>
          </a:p>
          <a:p>
            <a:pPr>
              <a:buFontTx/>
              <a:buNone/>
            </a:pPr>
            <a:r>
              <a:rPr lang="en-GB" dirty="0" smtClean="0"/>
              <a:t>	Force </a:t>
            </a:r>
            <a:r>
              <a:rPr lang="en-GB" dirty="0" smtClean="0">
                <a:latin typeface="Arial" charset="0"/>
                <a:cs typeface="Arial" charset="0"/>
              </a:rPr>
              <a:t>= </a:t>
            </a:r>
            <a:r>
              <a:rPr lang="en-GB" dirty="0" smtClean="0">
                <a:latin typeface="Arial" charset="0"/>
                <a:cs typeface="Arial" charset="0"/>
              </a:rPr>
              <a:t>mass×acceleration</a:t>
            </a: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     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57200" y="3048000"/>
            <a:ext cx="5302250" cy="1344613"/>
            <a:chOff x="457200" y="3048000"/>
            <a:chExt cx="5301882" cy="1345287"/>
          </a:xfrm>
        </p:grpSpPr>
        <p:grpSp>
          <p:nvGrpSpPr>
            <p:cNvPr id="48136" name="Group 15"/>
            <p:cNvGrpSpPr>
              <a:grpSpLocks/>
            </p:cNvGrpSpPr>
            <p:nvPr/>
          </p:nvGrpSpPr>
          <p:grpSpPr bwMode="auto">
            <a:xfrm>
              <a:off x="457200" y="3048000"/>
              <a:ext cx="2059859" cy="1345287"/>
              <a:chOff x="457200" y="3048000"/>
              <a:chExt cx="2059859" cy="1345287"/>
            </a:xfrm>
          </p:grpSpPr>
          <p:sp>
            <p:nvSpPr>
              <p:cNvPr id="48139" name="TextBox 4"/>
              <p:cNvSpPr txBox="1">
                <a:spLocks noChangeArrowheads="1"/>
              </p:cNvSpPr>
              <p:nvPr/>
            </p:nvSpPr>
            <p:spPr bwMode="auto">
              <a:xfrm>
                <a:off x="457200" y="3962400"/>
                <a:ext cx="2059859" cy="4308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2800" dirty="0"/>
                  <a:t>Pound Force</a:t>
                </a:r>
              </a:p>
            </p:txBody>
          </p:sp>
          <p:cxnSp>
            <p:nvCxnSpPr>
              <p:cNvPr id="7" name="Straight Arrow Connector 6"/>
              <p:cNvCxnSpPr>
                <a:stCxn id="48139" idx="0"/>
              </p:cNvCxnSpPr>
              <p:nvPr/>
            </p:nvCxnSpPr>
            <p:spPr>
              <a:xfrm rot="5400000" flipH="1" flipV="1">
                <a:off x="1048242" y="3487174"/>
                <a:ext cx="914858" cy="36509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137" name="TextBox 10"/>
            <p:cNvSpPr txBox="1">
              <a:spLocks noChangeArrowheads="1"/>
            </p:cNvSpPr>
            <p:nvPr/>
          </p:nvSpPr>
          <p:spPr bwMode="auto">
            <a:xfrm>
              <a:off x="4648200" y="3962400"/>
              <a:ext cx="111088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Ft/sec</a:t>
              </a:r>
              <a:r>
                <a:rPr lang="en-GB" sz="2800" baseline="30000" dirty="0"/>
                <a:t>2</a:t>
              </a:r>
              <a:endParaRPr lang="en-GB" sz="2800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4781783" y="3487174"/>
              <a:ext cx="914858" cy="3650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7"/>
          <p:cNvGrpSpPr>
            <a:grpSpLocks/>
          </p:cNvGrpSpPr>
          <p:nvPr/>
        </p:nvGrpSpPr>
        <p:grpSpPr bwMode="auto">
          <a:xfrm>
            <a:off x="2743200" y="2973388"/>
            <a:ext cx="820738" cy="2624137"/>
            <a:chOff x="2743200" y="2972594"/>
            <a:chExt cx="820738" cy="2625249"/>
          </a:xfrm>
        </p:grpSpPr>
        <p:sp>
          <p:nvSpPr>
            <p:cNvPr id="48134" name="TextBox 12"/>
            <p:cNvSpPr txBox="1">
              <a:spLocks noChangeArrowheads="1"/>
            </p:cNvSpPr>
            <p:nvPr/>
          </p:nvSpPr>
          <p:spPr bwMode="auto">
            <a:xfrm>
              <a:off x="2743200" y="5105400"/>
              <a:ext cx="820738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3200" dirty="0"/>
                <a:t>Slug</a:t>
              </a:r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rot="5400000" flipH="1" flipV="1">
              <a:off x="2171265" y="4000142"/>
              <a:ext cx="2056683" cy="158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Grade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MTE:	20</a:t>
            </a:r>
          </a:p>
          <a:p>
            <a:r>
              <a:rPr lang="en-GB" dirty="0" smtClean="0"/>
              <a:t>ETE:	40</a:t>
            </a:r>
          </a:p>
          <a:p>
            <a:r>
              <a:rPr lang="en-GB" dirty="0" smtClean="0"/>
              <a:t>CA:	40		Attendance:   10%</a:t>
            </a:r>
          </a:p>
          <a:p>
            <a:pPr>
              <a:buFontTx/>
              <a:buNone/>
            </a:pPr>
            <a:r>
              <a:rPr lang="en-GB" dirty="0" smtClean="0"/>
              <a:t>					Assignments:72%</a:t>
            </a:r>
          </a:p>
          <a:p>
            <a:pPr>
              <a:buFontTx/>
              <a:buNone/>
            </a:pPr>
            <a:r>
              <a:rPr lang="en-GB" dirty="0" smtClean="0"/>
              <a:t>					Term Paper:	18%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Unit Systems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295400"/>
          </a:xfrm>
        </p:spPr>
        <p:txBody>
          <a:bodyPr/>
          <a:lstStyle/>
          <a:p>
            <a:pPr>
              <a:buFontTx/>
              <a:buNone/>
            </a:pPr>
            <a:r>
              <a:rPr lang="en-GB" dirty="0" smtClean="0"/>
              <a:t>MLT system:</a:t>
            </a:r>
          </a:p>
          <a:p>
            <a:pPr>
              <a:buFontTx/>
              <a:buNone/>
            </a:pPr>
            <a:r>
              <a:rPr lang="en-GB" dirty="0" smtClean="0"/>
              <a:t>Force </a:t>
            </a:r>
            <a:r>
              <a:rPr lang="en-GB" dirty="0" smtClean="0">
                <a:latin typeface="Arial" charset="0"/>
                <a:cs typeface="Arial" charset="0"/>
              </a:rPr>
              <a:t>= </a:t>
            </a:r>
            <a:r>
              <a:rPr lang="en-GB" dirty="0" smtClean="0">
                <a:latin typeface="Arial" charset="0"/>
                <a:cs typeface="Arial" charset="0"/>
              </a:rPr>
              <a:t>mass×acceleration</a:t>
            </a:r>
            <a:endParaRPr lang="en-GB" dirty="0" smtClean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914400" y="3041650"/>
            <a:ext cx="369888" cy="1606550"/>
            <a:chOff x="457200" y="2971800"/>
            <a:chExt cx="370294" cy="1606153"/>
          </a:xfrm>
        </p:grpSpPr>
        <p:sp>
          <p:nvSpPr>
            <p:cNvPr id="49162" name="TextBox 7"/>
            <p:cNvSpPr txBox="1">
              <a:spLocks noChangeArrowheads="1"/>
            </p:cNvSpPr>
            <p:nvPr/>
          </p:nvSpPr>
          <p:spPr bwMode="auto">
            <a:xfrm>
              <a:off x="457200" y="3962400"/>
              <a:ext cx="37029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N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>
            <a:xfrm rot="16200000" flipV="1">
              <a:off x="114590" y="3466978"/>
              <a:ext cx="99035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4"/>
          <p:cNvGrpSpPr>
            <a:grpSpLocks/>
          </p:cNvGrpSpPr>
          <p:nvPr/>
        </p:nvGrpSpPr>
        <p:grpSpPr bwMode="auto">
          <a:xfrm>
            <a:off x="3124200" y="2973388"/>
            <a:ext cx="2514600" cy="1419225"/>
            <a:chOff x="3124200" y="2972594"/>
            <a:chExt cx="2514600" cy="1420693"/>
          </a:xfrm>
        </p:grpSpPr>
        <p:sp>
          <p:nvSpPr>
            <p:cNvPr id="49158" name="TextBox 5"/>
            <p:cNvSpPr txBox="1">
              <a:spLocks noChangeArrowheads="1"/>
            </p:cNvSpPr>
            <p:nvPr/>
          </p:nvSpPr>
          <p:spPr bwMode="auto">
            <a:xfrm>
              <a:off x="4927067" y="3962400"/>
              <a:ext cx="71173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m/s</a:t>
              </a:r>
              <a:r>
                <a:rPr lang="en-GB" sz="2800" baseline="30000" dirty="0"/>
                <a:t>2</a:t>
              </a:r>
              <a:endParaRPr lang="en-GB" sz="2800" dirty="0"/>
            </a:p>
          </p:txBody>
        </p: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4781871" y="3486700"/>
              <a:ext cx="915346" cy="36512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160" name="TextBox 10"/>
            <p:cNvSpPr txBox="1">
              <a:spLocks noChangeArrowheads="1"/>
            </p:cNvSpPr>
            <p:nvPr/>
          </p:nvSpPr>
          <p:spPr bwMode="auto">
            <a:xfrm>
              <a:off x="3124200" y="3733800"/>
              <a:ext cx="3799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kg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2895207" y="3352400"/>
              <a:ext cx="762788" cy="317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solve problems: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077200" cy="4602163"/>
          </a:xfrm>
        </p:spPr>
        <p:txBody>
          <a:bodyPr rtlCol="0">
            <a:normAutofit/>
          </a:bodyPr>
          <a:lstStyle/>
          <a:p>
            <a:pPr>
              <a:buFontTx/>
              <a:buNone/>
              <a:defRPr/>
            </a:pPr>
            <a:r>
              <a:rPr lang="en-GB" dirty="0" smtClean="0"/>
              <a:t>1. SI units </a:t>
            </a:r>
            <a:r>
              <a:rPr lang="en-GB" i="1" dirty="0" smtClean="0"/>
              <a:t>only.</a:t>
            </a:r>
          </a:p>
          <a:p>
            <a:pPr>
              <a:buFontTx/>
              <a:buNone/>
              <a:defRPr/>
            </a:pPr>
            <a:r>
              <a:rPr lang="en-GB" dirty="0" smtClean="0"/>
              <a:t>2. Good sketches.</a:t>
            </a:r>
          </a:p>
          <a:p>
            <a:pPr indent="-55563">
              <a:buFontTx/>
              <a:buNone/>
              <a:defRPr/>
            </a:pPr>
            <a:r>
              <a:rPr lang="en-GB" i="1" dirty="0" smtClean="0"/>
              <a:t>• Labelled coordinate system.</a:t>
            </a:r>
          </a:p>
          <a:p>
            <a:pPr indent="-55563">
              <a:buFontTx/>
              <a:buNone/>
              <a:defRPr/>
            </a:pPr>
            <a:r>
              <a:rPr lang="en-GB" i="1" dirty="0" smtClean="0"/>
              <a:t>• Labelled dimensions and forces.</a:t>
            </a:r>
          </a:p>
          <a:p>
            <a:pPr>
              <a:buFontTx/>
              <a:buNone/>
              <a:defRPr/>
            </a:pPr>
            <a:r>
              <a:rPr lang="en-US" dirty="0" smtClean="0"/>
              <a:t>3. Show your thought process.</a:t>
            </a:r>
          </a:p>
          <a:p>
            <a:pPr>
              <a:buFontTx/>
              <a:buNone/>
              <a:defRPr/>
            </a:pPr>
            <a:r>
              <a:rPr lang="en-GB" dirty="0" smtClean="0"/>
              <a:t>4. Follow all conventions.</a:t>
            </a:r>
          </a:p>
          <a:p>
            <a:pPr>
              <a:buFontTx/>
              <a:buNone/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to solve problems...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525963"/>
          </a:xfrm>
        </p:spPr>
        <p:txBody>
          <a:bodyPr rtlCol="0">
            <a:noAutofit/>
          </a:bodyPr>
          <a:lstStyle/>
          <a:p>
            <a:pPr>
              <a:buFontTx/>
              <a:buNone/>
              <a:defRPr/>
            </a:pPr>
            <a:r>
              <a:rPr lang="en-US" dirty="0" smtClean="0"/>
              <a:t>5. Solve everything symbolically until the end.</a:t>
            </a:r>
          </a:p>
          <a:p>
            <a:pPr>
              <a:buFontTx/>
              <a:buNone/>
              <a:defRPr/>
            </a:pPr>
            <a:r>
              <a:rPr lang="en-US" dirty="0" smtClean="0"/>
              <a:t>6. Check answer </a:t>
            </a:r>
            <a:r>
              <a:rPr lang="en-US" i="1" dirty="0" smtClean="0"/>
              <a:t>⇒ Does it make sense?</a:t>
            </a:r>
          </a:p>
          <a:p>
            <a:pPr indent="-1588">
              <a:buFontTx/>
              <a:buNone/>
              <a:defRPr/>
            </a:pPr>
            <a:r>
              <a:rPr lang="en-GB" i="1" dirty="0" smtClean="0"/>
              <a:t>• Check trends.</a:t>
            </a:r>
          </a:p>
          <a:p>
            <a:pPr indent="-1588">
              <a:buFontTx/>
              <a:buNone/>
              <a:defRPr/>
            </a:pPr>
            <a:r>
              <a:rPr lang="en-GB" i="1" dirty="0" smtClean="0"/>
              <a:t>• Check units.</a:t>
            </a:r>
          </a:p>
          <a:p>
            <a:pPr>
              <a:buFontTx/>
              <a:buNone/>
              <a:defRPr/>
            </a:pPr>
            <a:r>
              <a:rPr lang="en-US" dirty="0" smtClean="0"/>
              <a:t>7. Plug in to get answers.</a:t>
            </a:r>
            <a:endParaRPr lang="en-GB" dirty="0" smtClean="0"/>
          </a:p>
          <a:p>
            <a:pPr>
              <a:buFontTx/>
              <a:buNone/>
              <a:defRPr/>
            </a:pPr>
            <a:endParaRPr lang="en-GB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Transmissibility of Forces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4876800"/>
            <a:ext cx="7010400" cy="457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pic>
        <p:nvPicPr>
          <p:cNvPr id="52228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/>
          </a:blip>
          <a:srcRect/>
          <a:stretch>
            <a:fillRect/>
          </a:stretch>
        </p:blipFill>
        <p:spPr bwMode="auto">
          <a:xfrm>
            <a:off x="2728913" y="1952625"/>
            <a:ext cx="36861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Arrow Connector 9"/>
          <p:cNvCxnSpPr/>
          <p:nvPr/>
        </p:nvCxnSpPr>
        <p:spPr>
          <a:xfrm flipV="1">
            <a:off x="2895600" y="3962400"/>
            <a:ext cx="4876800" cy="76200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305800" y="6400800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6096000" y="3657600"/>
            <a:ext cx="1219200" cy="538163"/>
            <a:chOff x="1524000" y="2209800"/>
            <a:chExt cx="1219200" cy="538609"/>
          </a:xfrm>
        </p:grpSpPr>
        <p:sp>
          <p:nvSpPr>
            <p:cNvPr id="52241" name="TextBox 13"/>
            <p:cNvSpPr txBox="1">
              <a:spLocks noChangeArrowheads="1"/>
            </p:cNvSpPr>
            <p:nvPr/>
          </p:nvSpPr>
          <p:spPr bwMode="auto">
            <a:xfrm>
              <a:off x="1524000" y="2209800"/>
              <a:ext cx="24846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bIns="0">
              <a:spAutoFit/>
            </a:bodyPr>
            <a:lstStyle/>
            <a:p>
              <a:pPr marL="341313" indent="-341313">
                <a:spcBef>
                  <a:spcPts val="2400"/>
                </a:spcBef>
                <a:tabLst>
                  <a:tab pos="341313" algn="l"/>
                </a:tabLst>
              </a:pPr>
              <a:r>
                <a:rPr lang="en-GB" sz="3200" dirty="0">
                  <a:cs typeface="Arial" charset="0"/>
                </a:rPr>
                <a:t>●</a:t>
              </a:r>
              <a:endParaRPr lang="en-GB" sz="3200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1676400" y="2514853"/>
              <a:ext cx="1066800" cy="15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5257800" y="3657600"/>
            <a:ext cx="1219200" cy="538163"/>
            <a:chOff x="1524000" y="2209800"/>
            <a:chExt cx="1219200" cy="538609"/>
          </a:xfrm>
        </p:grpSpPr>
        <p:sp>
          <p:nvSpPr>
            <p:cNvPr id="52239" name="TextBox 20"/>
            <p:cNvSpPr txBox="1">
              <a:spLocks noChangeArrowheads="1"/>
            </p:cNvSpPr>
            <p:nvPr/>
          </p:nvSpPr>
          <p:spPr bwMode="auto">
            <a:xfrm>
              <a:off x="1524000" y="2209800"/>
              <a:ext cx="24846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bIns="0">
              <a:spAutoFit/>
            </a:bodyPr>
            <a:lstStyle/>
            <a:p>
              <a:pPr marL="341313" indent="-341313">
                <a:spcBef>
                  <a:spcPts val="2400"/>
                </a:spcBef>
                <a:tabLst>
                  <a:tab pos="341313" algn="l"/>
                </a:tabLst>
              </a:pPr>
              <a:r>
                <a:rPr lang="en-GB" sz="3200" dirty="0">
                  <a:cs typeface="Arial" charset="0"/>
                </a:rPr>
                <a:t>●</a:t>
              </a:r>
              <a:endParaRPr lang="en-GB" sz="32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>
              <a:off x="1676400" y="2514853"/>
              <a:ext cx="1066800" cy="15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2"/>
          <p:cNvGrpSpPr>
            <a:grpSpLocks/>
          </p:cNvGrpSpPr>
          <p:nvPr/>
        </p:nvGrpSpPr>
        <p:grpSpPr bwMode="auto">
          <a:xfrm>
            <a:off x="5105400" y="3657600"/>
            <a:ext cx="1219200" cy="538163"/>
            <a:chOff x="1524000" y="2209800"/>
            <a:chExt cx="1219200" cy="538609"/>
          </a:xfrm>
        </p:grpSpPr>
        <p:sp>
          <p:nvSpPr>
            <p:cNvPr id="52237" name="TextBox 23"/>
            <p:cNvSpPr txBox="1">
              <a:spLocks noChangeArrowheads="1"/>
            </p:cNvSpPr>
            <p:nvPr/>
          </p:nvSpPr>
          <p:spPr bwMode="auto">
            <a:xfrm>
              <a:off x="1524000" y="2209800"/>
              <a:ext cx="24846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bIns="0">
              <a:spAutoFit/>
            </a:bodyPr>
            <a:lstStyle/>
            <a:p>
              <a:pPr marL="341313" indent="-341313">
                <a:spcBef>
                  <a:spcPts val="2400"/>
                </a:spcBef>
                <a:tabLst>
                  <a:tab pos="341313" algn="l"/>
                </a:tabLst>
              </a:pPr>
              <a:r>
                <a:rPr lang="en-GB" sz="3200" dirty="0">
                  <a:cs typeface="Arial" charset="0"/>
                </a:rPr>
                <a:t>●</a:t>
              </a:r>
              <a:endParaRPr lang="en-GB" sz="32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1676400" y="2514853"/>
              <a:ext cx="1066800" cy="15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25"/>
          <p:cNvGrpSpPr>
            <a:grpSpLocks/>
          </p:cNvGrpSpPr>
          <p:nvPr/>
        </p:nvGrpSpPr>
        <p:grpSpPr bwMode="auto">
          <a:xfrm>
            <a:off x="2743200" y="3733800"/>
            <a:ext cx="1219200" cy="538163"/>
            <a:chOff x="1524000" y="2209800"/>
            <a:chExt cx="1219200" cy="538609"/>
          </a:xfrm>
        </p:grpSpPr>
        <p:sp>
          <p:nvSpPr>
            <p:cNvPr id="52235" name="TextBox 26"/>
            <p:cNvSpPr txBox="1">
              <a:spLocks noChangeArrowheads="1"/>
            </p:cNvSpPr>
            <p:nvPr/>
          </p:nvSpPr>
          <p:spPr bwMode="auto">
            <a:xfrm>
              <a:off x="1524000" y="2209800"/>
              <a:ext cx="248466" cy="5386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rIns="0" bIns="0">
              <a:spAutoFit/>
            </a:bodyPr>
            <a:lstStyle/>
            <a:p>
              <a:pPr marL="341313" indent="-341313">
                <a:spcBef>
                  <a:spcPts val="2400"/>
                </a:spcBef>
                <a:tabLst>
                  <a:tab pos="341313" algn="l"/>
                </a:tabLst>
              </a:pPr>
              <a:r>
                <a:rPr lang="en-GB" sz="3200" dirty="0">
                  <a:cs typeface="Arial" charset="0"/>
                </a:rPr>
                <a:t>●</a:t>
              </a:r>
              <a:endParaRPr lang="en-GB" sz="32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1676400" y="2514853"/>
              <a:ext cx="1066800" cy="15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Resultant of Forces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Law of Parallelogram of forces:</a:t>
            </a:r>
          </a:p>
        </p:txBody>
      </p:sp>
      <p:sp>
        <p:nvSpPr>
          <p:cNvPr id="4" name="Parallelogram 3"/>
          <p:cNvSpPr/>
          <p:nvPr/>
        </p:nvSpPr>
        <p:spPr>
          <a:xfrm>
            <a:off x="2895600" y="3276600"/>
            <a:ext cx="3962400" cy="1447800"/>
          </a:xfrm>
          <a:prstGeom prst="parallelogram">
            <a:avLst>
              <a:gd name="adj" fmla="val 771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2743200" y="3429000"/>
            <a:ext cx="1447800" cy="1143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895600" y="4724400"/>
            <a:ext cx="28194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895600" y="3276600"/>
            <a:ext cx="39624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/>
          <p:cNvSpPr/>
          <p:nvPr/>
        </p:nvSpPr>
        <p:spPr>
          <a:xfrm>
            <a:off x="304800" y="2362200"/>
            <a:ext cx="3886200" cy="1447800"/>
          </a:xfrm>
          <a:prstGeom prst="parallelogram">
            <a:avLst>
              <a:gd name="adj" fmla="val 781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42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Resultant of Forces</a:t>
            </a:r>
          </a:p>
        </p:txBody>
      </p:sp>
      <p:sp>
        <p:nvSpPr>
          <p:cNvPr id="54276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762000"/>
          </a:xfrm>
        </p:spPr>
        <p:txBody>
          <a:bodyPr/>
          <a:lstStyle/>
          <a:p>
            <a:r>
              <a:rPr lang="en-GB" dirty="0" smtClean="0"/>
              <a:t>Triangle of forces of forces: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5400000" flipH="1" flipV="1">
            <a:off x="152400" y="2514600"/>
            <a:ext cx="1447800" cy="1143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304800" y="3810000"/>
            <a:ext cx="28194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304800" y="2362200"/>
            <a:ext cx="39624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 flipH="1" flipV="1">
            <a:off x="7543800" y="2513013"/>
            <a:ext cx="1447800" cy="1143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76800" y="3808413"/>
            <a:ext cx="2819400" cy="1587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4876800" y="2360613"/>
            <a:ext cx="39624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rot="5400000" flipH="1" flipV="1">
            <a:off x="152400" y="4875213"/>
            <a:ext cx="1447800" cy="1143000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447800" y="4724400"/>
            <a:ext cx="2819400" cy="1588"/>
          </a:xfrm>
          <a:prstGeom prst="straightConnector1">
            <a:avLst/>
          </a:prstGeom>
          <a:ln w="762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304800" y="4722813"/>
            <a:ext cx="3962400" cy="14478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Resolving a force</a:t>
            </a:r>
          </a:p>
        </p:txBody>
      </p:sp>
      <p:sp>
        <p:nvSpPr>
          <p:cNvPr id="4" name="Rectangle 3"/>
          <p:cNvSpPr/>
          <p:nvPr/>
        </p:nvSpPr>
        <p:spPr>
          <a:xfrm>
            <a:off x="2590800" y="2667000"/>
            <a:ext cx="2286000" cy="1752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590800" y="2667000"/>
            <a:ext cx="2286000" cy="1752600"/>
          </a:xfrm>
          <a:prstGeom prst="straightConnector1">
            <a:avLst/>
          </a:prstGeom>
          <a:ln w="762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2589213" y="2668588"/>
            <a:ext cx="2287587" cy="1752600"/>
            <a:chOff x="2590006" y="2667794"/>
            <a:chExt cx="2286794" cy="1753394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591592" y="4419599"/>
              <a:ext cx="2285208" cy="1589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1714103" y="3543697"/>
              <a:ext cx="1753394" cy="1586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Force as a Vector</a:t>
            </a:r>
          </a:p>
        </p:txBody>
      </p:sp>
      <p:sp>
        <p:nvSpPr>
          <p:cNvPr id="56323" name="Content Placeholder 2"/>
          <p:cNvSpPr>
            <a:spLocks noGrp="1"/>
          </p:cNvSpPr>
          <p:nvPr>
            <p:ph idx="1"/>
          </p:nvPr>
        </p:nvSpPr>
        <p:spPr>
          <a:xfrm>
            <a:off x="304800" y="1447800"/>
            <a:ext cx="4800600" cy="1143000"/>
          </a:xfrm>
        </p:spPr>
        <p:txBody>
          <a:bodyPr/>
          <a:lstStyle/>
          <a:p>
            <a:pPr>
              <a:buFontTx/>
              <a:buNone/>
            </a:pPr>
            <a:r>
              <a:rPr lang="en-GB" b="1" dirty="0" smtClean="0"/>
              <a:t>F </a:t>
            </a:r>
            <a:r>
              <a:rPr lang="en-GB" dirty="0" smtClean="0"/>
              <a:t>= </a:t>
            </a:r>
            <a:r>
              <a:rPr lang="en-GB" i="1" dirty="0" smtClean="0"/>
              <a:t>F</a:t>
            </a:r>
            <a:r>
              <a:rPr lang="en-GB" i="1" baseline="-25000" dirty="0" smtClean="0"/>
              <a:t>x </a:t>
            </a:r>
            <a:r>
              <a:rPr lang="en-GB" i="1" dirty="0" smtClean="0"/>
              <a:t>i</a:t>
            </a:r>
            <a:r>
              <a:rPr lang="en-GB" i="1" dirty="0" smtClean="0"/>
              <a:t> + </a:t>
            </a:r>
            <a:r>
              <a:rPr lang="en-GB" i="1" dirty="0" smtClean="0"/>
              <a:t>F</a:t>
            </a:r>
            <a:r>
              <a:rPr lang="en-GB" i="1" baseline="-25000" dirty="0" smtClean="0"/>
              <a:t>y</a:t>
            </a:r>
            <a:r>
              <a:rPr lang="en-GB" i="1" baseline="-25000" dirty="0" smtClean="0"/>
              <a:t> </a:t>
            </a:r>
            <a:r>
              <a:rPr lang="en-GB" i="1" dirty="0" smtClean="0"/>
              <a:t>j</a:t>
            </a:r>
            <a:endParaRPr lang="en-GB" dirty="0" smtClean="0"/>
          </a:p>
        </p:txBody>
      </p:sp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533400" y="3651250"/>
            <a:ext cx="2085975" cy="2451100"/>
            <a:chOff x="533400" y="3651250"/>
            <a:chExt cx="2085975" cy="2451100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1371600" y="5181600"/>
              <a:ext cx="9144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914401" y="4724400"/>
              <a:ext cx="914400" cy="3175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V="1">
              <a:off x="762000" y="5181600"/>
              <a:ext cx="609600" cy="53340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343" name="TextBox 10"/>
            <p:cNvSpPr txBox="1">
              <a:spLocks noChangeArrowheads="1"/>
            </p:cNvSpPr>
            <p:nvPr/>
          </p:nvSpPr>
          <p:spPr bwMode="auto">
            <a:xfrm>
              <a:off x="533400" y="54864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z</a:t>
              </a:r>
            </a:p>
          </p:txBody>
        </p:sp>
        <p:sp>
          <p:nvSpPr>
            <p:cNvPr id="56344" name="TextBox 11"/>
            <p:cNvSpPr txBox="1">
              <a:spLocks noChangeArrowheads="1"/>
            </p:cNvSpPr>
            <p:nvPr/>
          </p:nvSpPr>
          <p:spPr bwMode="auto">
            <a:xfrm>
              <a:off x="2362200" y="48006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x</a:t>
              </a:r>
            </a:p>
          </p:txBody>
        </p:sp>
        <p:sp>
          <p:nvSpPr>
            <p:cNvPr id="56345" name="TextBox 12"/>
            <p:cNvSpPr txBox="1">
              <a:spLocks noChangeArrowheads="1"/>
            </p:cNvSpPr>
            <p:nvPr/>
          </p:nvSpPr>
          <p:spPr bwMode="auto">
            <a:xfrm>
              <a:off x="1371600" y="365125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y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5181600" y="3810000"/>
            <a:ext cx="2057400" cy="2438400"/>
            <a:chOff x="5181600" y="3810000"/>
            <a:chExt cx="2057400" cy="2438400"/>
          </a:xfrm>
        </p:grpSpPr>
        <p:sp>
          <p:nvSpPr>
            <p:cNvPr id="56336" name="TextBox 13"/>
            <p:cNvSpPr txBox="1">
              <a:spLocks noChangeArrowheads="1"/>
            </p:cNvSpPr>
            <p:nvPr/>
          </p:nvSpPr>
          <p:spPr bwMode="auto">
            <a:xfrm>
              <a:off x="6400800" y="3810000"/>
              <a:ext cx="484107" cy="2000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x</a:t>
              </a:r>
            </a:p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y</a:t>
              </a:r>
              <a:endParaRPr lang="en-GB" sz="4000" i="1" baseline="-25000" dirty="0"/>
            </a:p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z</a:t>
              </a:r>
              <a:endParaRPr lang="en-GB" sz="4000" i="1" dirty="0"/>
            </a:p>
          </p:txBody>
        </p:sp>
        <p:sp>
          <p:nvSpPr>
            <p:cNvPr id="16" name="Left Brace 15"/>
            <p:cNvSpPr/>
            <p:nvPr/>
          </p:nvSpPr>
          <p:spPr>
            <a:xfrm>
              <a:off x="6096000" y="3886200"/>
              <a:ext cx="304800" cy="2362200"/>
            </a:xfrm>
            <a:prstGeom prst="leftBrac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7" name="Right Brace 16"/>
            <p:cNvSpPr/>
            <p:nvPr/>
          </p:nvSpPr>
          <p:spPr>
            <a:xfrm>
              <a:off x="6934200" y="3810000"/>
              <a:ext cx="304800" cy="2438400"/>
            </a:xfrm>
            <a:prstGeom prst="rightBrac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56339" name="TextBox 17"/>
            <p:cNvSpPr txBox="1">
              <a:spLocks noChangeArrowheads="1"/>
            </p:cNvSpPr>
            <p:nvPr/>
          </p:nvSpPr>
          <p:spPr bwMode="auto">
            <a:xfrm>
              <a:off x="5181600" y="4724400"/>
              <a:ext cx="75501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 </a:t>
              </a:r>
              <a:r>
                <a:rPr lang="en-GB" sz="4000" dirty="0"/>
                <a:t>=</a:t>
              </a:r>
              <a:endParaRPr lang="en-GB" sz="4000" b="1" dirty="0"/>
            </a:p>
          </p:txBody>
        </p:sp>
      </p:grpSp>
      <p:grpSp>
        <p:nvGrpSpPr>
          <p:cNvPr id="56326" name="Group 21"/>
          <p:cNvGrpSpPr>
            <a:grpSpLocks/>
          </p:cNvGrpSpPr>
          <p:nvPr/>
        </p:nvGrpSpPr>
        <p:grpSpPr bwMode="auto">
          <a:xfrm>
            <a:off x="6399213" y="1446213"/>
            <a:ext cx="2287587" cy="1754187"/>
            <a:chOff x="6400006" y="1446212"/>
            <a:chExt cx="2286794" cy="1754188"/>
          </a:xfrm>
        </p:grpSpPr>
        <p:sp>
          <p:nvSpPr>
            <p:cNvPr id="15" name="Rectangle 14"/>
            <p:cNvSpPr/>
            <p:nvPr/>
          </p:nvSpPr>
          <p:spPr>
            <a:xfrm>
              <a:off x="6401592" y="1446212"/>
              <a:ext cx="2285208" cy="175260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6401592" y="1446212"/>
              <a:ext cx="2285208" cy="1752601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333" name="Group 18"/>
            <p:cNvGrpSpPr>
              <a:grpSpLocks/>
            </p:cNvGrpSpPr>
            <p:nvPr/>
          </p:nvGrpSpPr>
          <p:grpSpPr bwMode="auto">
            <a:xfrm>
              <a:off x="6400006" y="1447006"/>
              <a:ext cx="2286794" cy="1753394"/>
              <a:chOff x="2590006" y="2667794"/>
              <a:chExt cx="2286794" cy="1753394"/>
            </a:xfrm>
          </p:grpSpPr>
          <p:cxnSp>
            <p:nvCxnSpPr>
              <p:cNvPr id="20" name="Straight Arrow Connector 19"/>
              <p:cNvCxnSpPr/>
              <p:nvPr/>
            </p:nvCxnSpPr>
            <p:spPr>
              <a:xfrm>
                <a:off x="2591592" y="4419601"/>
                <a:ext cx="2285208" cy="1587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rot="5400000" flipH="1" flipV="1">
                <a:off x="1714499" y="3544094"/>
                <a:ext cx="1752601" cy="1586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6327" name="TextBox 22"/>
          <p:cNvSpPr txBox="1">
            <a:spLocks noChangeArrowheads="1"/>
          </p:cNvSpPr>
          <p:nvPr/>
        </p:nvSpPr>
        <p:spPr bwMode="auto">
          <a:xfrm>
            <a:off x="8763000" y="1447800"/>
            <a:ext cx="2508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200" i="1" dirty="0"/>
              <a:t>F</a:t>
            </a:r>
          </a:p>
        </p:txBody>
      </p:sp>
      <p:sp>
        <p:nvSpPr>
          <p:cNvPr id="56328" name="TextBox 23"/>
          <p:cNvSpPr txBox="1">
            <a:spLocks noChangeArrowheads="1"/>
          </p:cNvSpPr>
          <p:nvPr/>
        </p:nvSpPr>
        <p:spPr bwMode="auto">
          <a:xfrm>
            <a:off x="8458200" y="3200400"/>
            <a:ext cx="385763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200" i="1" dirty="0"/>
              <a:t>F</a:t>
            </a:r>
            <a:r>
              <a:rPr lang="en-GB" sz="3200" i="1" baseline="-25000" dirty="0"/>
              <a:t>x</a:t>
            </a:r>
            <a:endParaRPr lang="en-GB" sz="3200" i="1" dirty="0"/>
          </a:p>
        </p:txBody>
      </p:sp>
      <p:sp>
        <p:nvSpPr>
          <p:cNvPr id="56329" name="TextBox 24"/>
          <p:cNvSpPr txBox="1">
            <a:spLocks noChangeArrowheads="1"/>
          </p:cNvSpPr>
          <p:nvPr/>
        </p:nvSpPr>
        <p:spPr bwMode="auto">
          <a:xfrm>
            <a:off x="5862638" y="1447800"/>
            <a:ext cx="385762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200" i="1" dirty="0"/>
              <a:t>F</a:t>
            </a:r>
            <a:r>
              <a:rPr lang="en-GB" sz="3200" i="1" baseline="-25000" dirty="0"/>
              <a:t>y</a:t>
            </a:r>
            <a:endParaRPr lang="en-GB" sz="3200" i="1" dirty="0"/>
          </a:p>
        </p:txBody>
      </p:sp>
      <p:sp>
        <p:nvSpPr>
          <p:cNvPr id="27" name="Content Placeholder 2"/>
          <p:cNvSpPr txBox="1">
            <a:spLocks/>
          </p:cNvSpPr>
          <p:nvPr/>
        </p:nvSpPr>
        <p:spPr bwMode="auto">
          <a:xfrm>
            <a:off x="304800" y="2362200"/>
            <a:ext cx="48006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GB" sz="4000" b="1" kern="0" dirty="0">
                <a:latin typeface="+mn-lt"/>
              </a:rPr>
              <a:t>F </a:t>
            </a:r>
            <a:r>
              <a:rPr lang="en-GB" sz="4000" kern="0" dirty="0">
                <a:latin typeface="+mn-lt"/>
              </a:rPr>
              <a:t>= 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i="1" kern="0" baseline="-25000" dirty="0">
                <a:latin typeface="+mn-lt"/>
              </a:rPr>
              <a:t>x </a:t>
            </a:r>
            <a:r>
              <a:rPr lang="en-GB" sz="4000" i="1" kern="0" dirty="0">
                <a:latin typeface="+mn-lt"/>
              </a:rPr>
              <a:t>i</a:t>
            </a:r>
            <a:r>
              <a:rPr lang="en-GB" sz="4000" i="1" kern="0" dirty="0">
                <a:latin typeface="+mn-lt"/>
              </a:rPr>
              <a:t> + </a:t>
            </a:r>
            <a:r>
              <a:rPr lang="en-GB" sz="4000" i="1" kern="0" dirty="0" smtClean="0">
                <a:latin typeface="+mn-lt"/>
              </a:rPr>
              <a:t>F</a:t>
            </a:r>
            <a:r>
              <a:rPr lang="en-GB" sz="4000" i="1" kern="0" baseline="-25000" dirty="0">
                <a:latin typeface="+mn-lt"/>
              </a:rPr>
              <a:t>y</a:t>
            </a:r>
            <a:r>
              <a:rPr lang="en-GB" sz="4000" i="1" kern="0" baseline="-25000" dirty="0" smtClean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j + 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i="1" kern="0" baseline="-25000" dirty="0">
                <a:latin typeface="+mn-lt"/>
              </a:rPr>
              <a:t>z</a:t>
            </a:r>
            <a:r>
              <a:rPr lang="en-GB" sz="4000" i="1" kern="0" baseline="-25000" dirty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k</a:t>
            </a:r>
          </a:p>
          <a:p>
            <a:pPr marL="342900" indent="-342900" eaLnBrk="0" hangingPunct="0">
              <a:spcBef>
                <a:spcPct val="20000"/>
              </a:spcBef>
              <a:defRPr/>
            </a:pPr>
            <a:endParaRPr lang="en-GB" sz="40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 flipH="1">
            <a:off x="942975" y="1638300"/>
            <a:ext cx="3200400" cy="2667000"/>
          </a:xfrm>
          <a:prstGeom prst="rtTriangl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9" name="Right Triangle 8"/>
          <p:cNvSpPr/>
          <p:nvPr/>
        </p:nvSpPr>
        <p:spPr>
          <a:xfrm flipH="1">
            <a:off x="3609975" y="1638300"/>
            <a:ext cx="533400" cy="17526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" name="Right Triangle 7"/>
          <p:cNvSpPr/>
          <p:nvPr/>
        </p:nvSpPr>
        <p:spPr>
          <a:xfrm flipH="1">
            <a:off x="1019175" y="3390900"/>
            <a:ext cx="2590800" cy="9144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73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 of Forces</a:t>
            </a:r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 rot="-1187926">
            <a:off x="585788" y="2228850"/>
            <a:ext cx="3962400" cy="1449388"/>
            <a:chOff x="4876800" y="2360612"/>
            <a:chExt cx="3962400" cy="1449388"/>
          </a:xfrm>
        </p:grpSpPr>
        <p:cxnSp>
          <p:nvCxnSpPr>
            <p:cNvPr id="4" name="Straight Arrow Connector 3"/>
            <p:cNvCxnSpPr/>
            <p:nvPr/>
          </p:nvCxnSpPr>
          <p:spPr>
            <a:xfrm rot="5400000" flipH="1" flipV="1">
              <a:off x="7543426" y="2512459"/>
              <a:ext cx="1447800" cy="11430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/>
            <p:cNvCxnSpPr/>
            <p:nvPr/>
          </p:nvCxnSpPr>
          <p:spPr>
            <a:xfrm>
              <a:off x="4876230" y="3806548"/>
              <a:ext cx="28194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>
            <a:xfrm flipV="1">
              <a:off x="4873663" y="2356058"/>
              <a:ext cx="3962400" cy="1447800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419600" y="1828800"/>
            <a:ext cx="4800600" cy="838200"/>
          </a:xfrm>
        </p:spPr>
        <p:txBody>
          <a:bodyPr/>
          <a:lstStyle/>
          <a:p>
            <a:pPr>
              <a:buFontTx/>
              <a:buNone/>
            </a:pPr>
            <a:r>
              <a:rPr lang="en-GB" b="1" dirty="0" smtClean="0"/>
              <a:t>F</a:t>
            </a:r>
            <a:r>
              <a:rPr lang="en-GB" b="1" baseline="-25000" dirty="0" smtClean="0"/>
              <a:t>1	</a:t>
            </a:r>
            <a:r>
              <a:rPr lang="en-GB" b="1" dirty="0" smtClean="0"/>
              <a:t> </a:t>
            </a:r>
            <a:r>
              <a:rPr lang="en-GB" dirty="0" smtClean="0"/>
              <a:t>= </a:t>
            </a:r>
            <a:r>
              <a:rPr lang="en-GB" i="1" dirty="0" smtClean="0"/>
              <a:t>F</a:t>
            </a:r>
            <a:r>
              <a:rPr lang="en-GB" i="1" baseline="-25000" dirty="0" smtClean="0"/>
              <a:t>x</a:t>
            </a:r>
            <a:r>
              <a:rPr lang="en-GB" baseline="-25000" dirty="0" smtClean="0"/>
              <a:t>1</a:t>
            </a:r>
            <a:r>
              <a:rPr lang="en-GB" i="1" baseline="-25000" dirty="0" smtClean="0"/>
              <a:t> </a:t>
            </a:r>
            <a:r>
              <a:rPr lang="en-GB" i="1" dirty="0" smtClean="0"/>
              <a:t>i</a:t>
            </a:r>
            <a:r>
              <a:rPr lang="en-GB" i="1" dirty="0" smtClean="0"/>
              <a:t> + F</a:t>
            </a:r>
            <a:r>
              <a:rPr lang="en-GB" i="1" baseline="-25000" dirty="0" smtClean="0"/>
              <a:t>y</a:t>
            </a:r>
            <a:r>
              <a:rPr lang="en-GB" baseline="-25000" dirty="0" smtClean="0"/>
              <a:t>1</a:t>
            </a:r>
            <a:r>
              <a:rPr lang="en-GB" i="1" baseline="-25000" dirty="0" smtClean="0"/>
              <a:t> </a:t>
            </a:r>
            <a:r>
              <a:rPr lang="en-GB" i="1" dirty="0" smtClean="0"/>
              <a:t>j</a:t>
            </a:r>
            <a:endParaRPr lang="en-GB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4419600" y="2819400"/>
            <a:ext cx="4800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en-GB" sz="4000" b="1" kern="0" dirty="0">
                <a:latin typeface="+mn-lt"/>
              </a:rPr>
              <a:t>F</a:t>
            </a:r>
            <a:r>
              <a:rPr lang="en-GB" sz="4000" b="1" kern="0" baseline="-25000" dirty="0">
                <a:latin typeface="+mn-lt"/>
              </a:rPr>
              <a:t>2	</a:t>
            </a:r>
            <a:r>
              <a:rPr lang="en-GB" sz="4000" b="1" kern="0" dirty="0">
                <a:latin typeface="+mn-lt"/>
              </a:rPr>
              <a:t> </a:t>
            </a:r>
            <a:r>
              <a:rPr lang="en-GB" sz="4000" kern="0" dirty="0">
                <a:latin typeface="+mn-lt"/>
              </a:rPr>
              <a:t>= 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i="1" kern="0" baseline="-25000" dirty="0">
                <a:latin typeface="+mn-lt"/>
              </a:rPr>
              <a:t>x</a:t>
            </a:r>
            <a:r>
              <a:rPr lang="en-GB" sz="4000" kern="0" baseline="-25000" dirty="0">
                <a:latin typeface="+mn-lt"/>
              </a:rPr>
              <a:t>2</a:t>
            </a:r>
            <a:r>
              <a:rPr lang="en-GB" sz="4000" i="1" kern="0" baseline="-25000" dirty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i</a:t>
            </a:r>
            <a:r>
              <a:rPr lang="en-GB" sz="4000" i="1" kern="0" dirty="0">
                <a:latin typeface="+mn-lt"/>
              </a:rPr>
              <a:t> + F</a:t>
            </a:r>
            <a:r>
              <a:rPr lang="en-GB" sz="4000" i="1" kern="0" baseline="-25000" dirty="0">
                <a:latin typeface="+mn-lt"/>
              </a:rPr>
              <a:t>y</a:t>
            </a:r>
            <a:r>
              <a:rPr lang="en-GB" sz="4000" kern="0" baseline="-25000" dirty="0">
                <a:latin typeface="+mn-lt"/>
              </a:rPr>
              <a:t>2</a:t>
            </a:r>
            <a:r>
              <a:rPr lang="en-GB" sz="4000" i="1" kern="0" baseline="-25000" dirty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j</a:t>
            </a:r>
            <a:endParaRPr lang="en-GB" sz="4000" kern="0" dirty="0">
              <a:latin typeface="+mn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762000" y="5029200"/>
            <a:ext cx="74676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64000" indent="-4064000" eaLnBrk="0" hangingPunct="0">
              <a:spcBef>
                <a:spcPct val="20000"/>
              </a:spcBef>
              <a:defRPr/>
            </a:pPr>
            <a:r>
              <a:rPr lang="en-GB" sz="4000" b="1" kern="0" dirty="0">
                <a:latin typeface="+mn-lt"/>
              </a:rPr>
              <a:t>R = F</a:t>
            </a:r>
            <a:r>
              <a:rPr lang="en-GB" sz="4000" b="1" kern="0" baseline="-25000" dirty="0">
                <a:latin typeface="+mn-lt"/>
              </a:rPr>
              <a:t>1</a:t>
            </a:r>
            <a:r>
              <a:rPr lang="en-GB" sz="4000" b="1" kern="0" dirty="0">
                <a:latin typeface="+mn-lt"/>
              </a:rPr>
              <a:t> + F</a:t>
            </a:r>
            <a:r>
              <a:rPr lang="en-GB" sz="4000" b="1" kern="0" baseline="-25000" dirty="0">
                <a:latin typeface="+mn-lt"/>
              </a:rPr>
              <a:t>2</a:t>
            </a:r>
            <a:r>
              <a:rPr lang="en-GB" sz="4000" b="1" kern="0" baseline="-25000" dirty="0"/>
              <a:t> </a:t>
            </a:r>
            <a:r>
              <a:rPr lang="en-GB" sz="4000" b="1" kern="0" dirty="0">
                <a:latin typeface="+mn-lt"/>
              </a:rPr>
              <a:t>          </a:t>
            </a:r>
            <a:r>
              <a:rPr lang="en-GB" sz="4000" kern="0" dirty="0">
                <a:latin typeface="+mn-lt"/>
              </a:rPr>
              <a:t>=     (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kern="0" baseline="-25000" dirty="0">
                <a:latin typeface="+mn-lt"/>
              </a:rPr>
              <a:t>1</a:t>
            </a:r>
            <a:r>
              <a:rPr lang="en-GB" sz="4000" i="1" kern="0" baseline="-25000" dirty="0">
                <a:latin typeface="+mn-lt"/>
              </a:rPr>
              <a:t>x </a:t>
            </a:r>
            <a:r>
              <a:rPr lang="en-GB" sz="4000" kern="0" dirty="0">
                <a:latin typeface="+mn-lt"/>
              </a:rPr>
              <a:t>+ 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kern="0" baseline="-25000" dirty="0">
                <a:latin typeface="+mn-lt"/>
              </a:rPr>
              <a:t>2</a:t>
            </a:r>
            <a:r>
              <a:rPr lang="en-GB" sz="4000" i="1" kern="0" baseline="-25000" dirty="0">
                <a:latin typeface="+mn-lt"/>
              </a:rPr>
              <a:t>x</a:t>
            </a:r>
            <a:r>
              <a:rPr lang="en-GB" sz="4000" kern="0" dirty="0">
                <a:latin typeface="+mn-lt"/>
              </a:rPr>
              <a:t>)</a:t>
            </a:r>
            <a:r>
              <a:rPr lang="en-GB" sz="4000" i="1" kern="0" dirty="0">
                <a:latin typeface="+mn-lt"/>
              </a:rPr>
              <a:t>i</a:t>
            </a:r>
            <a:r>
              <a:rPr lang="en-GB" sz="4000" i="1" kern="0" dirty="0">
                <a:latin typeface="+mn-lt"/>
              </a:rPr>
              <a:t> </a:t>
            </a:r>
            <a:r>
              <a:rPr lang="en-GB" sz="4000" kern="0" baseline="-25000" dirty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+  </a:t>
            </a:r>
            <a:r>
              <a:rPr lang="en-GB" sz="4000" kern="0" dirty="0">
                <a:latin typeface="+mn-lt"/>
              </a:rPr>
              <a:t>(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kern="0" baseline="-25000" dirty="0">
                <a:latin typeface="+mn-lt"/>
              </a:rPr>
              <a:t>1</a:t>
            </a:r>
            <a:r>
              <a:rPr lang="en-GB" sz="4000" i="1" kern="0" baseline="-25000" dirty="0">
                <a:latin typeface="+mn-lt"/>
              </a:rPr>
              <a:t>y </a:t>
            </a:r>
            <a:r>
              <a:rPr lang="en-GB" sz="4000" kern="0" dirty="0">
                <a:latin typeface="+mn-lt"/>
              </a:rPr>
              <a:t>+ </a:t>
            </a:r>
            <a:r>
              <a:rPr lang="en-GB" sz="4000" i="1" kern="0" dirty="0">
                <a:latin typeface="+mn-lt"/>
              </a:rPr>
              <a:t>F</a:t>
            </a:r>
            <a:r>
              <a:rPr lang="en-GB" sz="4000" kern="0" baseline="-25000" dirty="0">
                <a:latin typeface="+mn-lt"/>
              </a:rPr>
              <a:t>2</a:t>
            </a:r>
            <a:r>
              <a:rPr lang="en-GB" sz="4000" i="1" kern="0" baseline="-25000" dirty="0">
                <a:latin typeface="+mn-lt"/>
              </a:rPr>
              <a:t>y</a:t>
            </a:r>
            <a:r>
              <a:rPr lang="en-GB" sz="4000" kern="0" dirty="0">
                <a:latin typeface="+mn-lt"/>
              </a:rPr>
              <a:t>)</a:t>
            </a:r>
            <a:r>
              <a:rPr lang="en-GB" sz="4000" i="1" kern="0" baseline="-25000" dirty="0">
                <a:latin typeface="+mn-lt"/>
              </a:rPr>
              <a:t> </a:t>
            </a:r>
            <a:r>
              <a:rPr lang="en-GB" sz="4000" i="1" kern="0" dirty="0">
                <a:latin typeface="+mn-lt"/>
              </a:rPr>
              <a:t>j</a:t>
            </a:r>
            <a:endParaRPr lang="en-GB" sz="40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  <p:bldP spid="8" grpId="0" animBg="1"/>
      <p:bldP spid="11" grpId="0" build="p"/>
      <p:bldP spid="13" grpId="0" build="p"/>
      <p:bldP spid="14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4" descr="02_03a-sp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/>
          <a:stretch>
            <a:fillRect/>
          </a:stretch>
        </p:blipFill>
        <p:spPr bwMode="auto">
          <a:xfrm>
            <a:off x="76200" y="76200"/>
            <a:ext cx="5410200" cy="3328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5" descr="02_03b-sp"/>
          <p:cNvPicPr>
            <a:picLocks noChangeAspect="1" noChangeArrowheads="1"/>
          </p:cNvPicPr>
          <p:nvPr/>
        </p:nvPicPr>
        <p:blipFill>
          <a:blip r:embed="rId5">
            <a:lum bright="-20000" contrast="40000"/>
          </a:blip>
          <a:srcRect/>
          <a:stretch>
            <a:fillRect/>
          </a:stretch>
        </p:blipFill>
        <p:spPr bwMode="auto">
          <a:xfrm>
            <a:off x="4114800" y="2951163"/>
            <a:ext cx="4876800" cy="3830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01" name="Text Box 7"/>
          <p:cNvSpPr txBox="1">
            <a:spLocks noChangeArrowheads="1"/>
          </p:cNvSpPr>
          <p:nvPr/>
        </p:nvSpPr>
        <p:spPr bwMode="auto">
          <a:xfrm>
            <a:off x="6477000" y="76200"/>
            <a:ext cx="235902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Example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190500" y="5257800"/>
          <a:ext cx="4305300" cy="1319213"/>
        </p:xfrm>
        <a:graphic>
          <a:graphicData uri="http://schemas.openxmlformats.org/presentationml/2006/ole">
            <p:oleObj spid="_x0000_s4098" name="Equation" r:id="rId6" imgW="1409400" imgH="43164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525963"/>
          </a:xfrm>
        </p:spPr>
        <p:txBody>
          <a:bodyPr rtlCol="0">
            <a:normAutofit lnSpcReduction="10000"/>
          </a:bodyPr>
          <a:lstStyle/>
          <a:p>
            <a:pPr algn="just">
              <a:defRPr/>
            </a:pPr>
            <a:r>
              <a:rPr lang="en-GB" dirty="0" smtClean="0"/>
              <a:t>This course is concerned with structures.</a:t>
            </a:r>
          </a:p>
          <a:p>
            <a:pPr algn="just">
              <a:buFontTx/>
              <a:buNone/>
              <a:defRPr/>
            </a:pPr>
            <a:endParaRPr lang="en-GB" dirty="0" smtClean="0"/>
          </a:p>
          <a:p>
            <a:pPr marL="914400" indent="0" algn="just">
              <a:buFontTx/>
              <a:buNone/>
              <a:defRPr/>
            </a:pPr>
            <a:r>
              <a:rPr lang="en-US" dirty="0" smtClean="0"/>
              <a:t> </a:t>
            </a:r>
            <a:r>
              <a:rPr lang="en-US" i="1" dirty="0" smtClean="0"/>
              <a:t>A structure is a solid object or assembly. A structure connects components, carries loads, </a:t>
            </a:r>
            <a:r>
              <a:rPr lang="en-GB" i="1" dirty="0" smtClean="0"/>
              <a:t>provides form and integrity.</a:t>
            </a:r>
            <a:endParaRPr lang="en-GB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Forces in 3D</a:t>
            </a:r>
          </a:p>
        </p:txBody>
      </p:sp>
      <p:grpSp>
        <p:nvGrpSpPr>
          <p:cNvPr id="5124" name="Group 14"/>
          <p:cNvGrpSpPr>
            <a:grpSpLocks/>
          </p:cNvGrpSpPr>
          <p:nvPr/>
        </p:nvGrpSpPr>
        <p:grpSpPr bwMode="auto">
          <a:xfrm>
            <a:off x="0" y="1447800"/>
            <a:ext cx="9067800" cy="3581400"/>
            <a:chOff x="319" y="620"/>
            <a:chExt cx="3955" cy="1163"/>
          </a:xfrm>
        </p:grpSpPr>
        <p:pic>
          <p:nvPicPr>
            <p:cNvPr id="5125" name="Picture 6" descr="msotw9_temp0"/>
            <p:cNvPicPr>
              <a:picLocks noChangeAspect="1" noChangeArrowheads="1"/>
            </p:cNvPicPr>
            <p:nvPr/>
          </p:nvPicPr>
          <p:blipFill>
            <a:blip r:embed="rId4">
              <a:lum bright="-20000" contrast="40000"/>
            </a:blip>
            <a:srcRect/>
            <a:stretch>
              <a:fillRect/>
            </a:stretch>
          </p:blipFill>
          <p:spPr bwMode="auto">
            <a:xfrm>
              <a:off x="319" y="620"/>
              <a:ext cx="1284" cy="11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6" name="Picture 7" descr="msotw9_temp0"/>
            <p:cNvPicPr>
              <a:picLocks noChangeAspect="1" noChangeArrowheads="1"/>
            </p:cNvPicPr>
            <p:nvPr/>
          </p:nvPicPr>
          <p:blipFill>
            <a:blip r:embed="rId5">
              <a:lum bright="-20000" contrast="40000"/>
            </a:blip>
            <a:srcRect/>
            <a:stretch>
              <a:fillRect/>
            </a:stretch>
          </p:blipFill>
          <p:spPr bwMode="auto">
            <a:xfrm>
              <a:off x="1668" y="620"/>
              <a:ext cx="1095" cy="11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7" name="Picture 8" descr="msotw9_temp0"/>
            <p:cNvPicPr>
              <a:picLocks noChangeAspect="1" noChangeArrowheads="1"/>
            </p:cNvPicPr>
            <p:nvPr/>
          </p:nvPicPr>
          <p:blipFill>
            <a:blip r:embed="rId6">
              <a:lum bright="-20000" contrast="40000"/>
            </a:blip>
            <a:srcRect/>
            <a:stretch>
              <a:fillRect/>
            </a:stretch>
          </p:blipFill>
          <p:spPr bwMode="auto">
            <a:xfrm>
              <a:off x="3016" y="658"/>
              <a:ext cx="1258" cy="1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aphicFrame>
        <p:nvGraphicFramePr>
          <p:cNvPr id="5122" name="Object 2"/>
          <p:cNvGraphicFramePr>
            <a:graphicFrameLocks noChangeAspect="1"/>
          </p:cNvGraphicFramePr>
          <p:nvPr>
            <p:ph idx="1"/>
          </p:nvPr>
        </p:nvGraphicFramePr>
        <p:xfrm>
          <a:off x="533400" y="5118100"/>
          <a:ext cx="7924800" cy="1520825"/>
        </p:xfrm>
        <a:graphic>
          <a:graphicData uri="http://schemas.openxmlformats.org/presentationml/2006/ole">
            <p:oleObj spid="_x0000_s5122" name="Equation" r:id="rId7" imgW="2514600" imgH="4824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GB" sz="3900" dirty="0" smtClean="0"/>
              <a:t>Turning Effect of a Force: Moments</a:t>
            </a:r>
          </a:p>
        </p:txBody>
      </p:sp>
      <p:grpSp>
        <p:nvGrpSpPr>
          <p:cNvPr id="58371" name="Group 4"/>
          <p:cNvGrpSpPr>
            <a:grpSpLocks/>
          </p:cNvGrpSpPr>
          <p:nvPr/>
        </p:nvGrpSpPr>
        <p:grpSpPr bwMode="auto">
          <a:xfrm>
            <a:off x="2101850" y="1890713"/>
            <a:ext cx="4070350" cy="2528887"/>
            <a:chOff x="2954" y="10620"/>
            <a:chExt cx="4528" cy="2377"/>
          </a:xfrm>
        </p:grpSpPr>
        <p:sp>
          <p:nvSpPr>
            <p:cNvPr id="58373" name="Text Box 5"/>
            <p:cNvSpPr txBox="1">
              <a:spLocks noChangeArrowheads="1"/>
            </p:cNvSpPr>
            <p:nvPr/>
          </p:nvSpPr>
          <p:spPr bwMode="auto">
            <a:xfrm>
              <a:off x="6921" y="11363"/>
              <a:ext cx="56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GB" sz="3200" b="1" dirty="0">
                  <a:latin typeface="Calibri" pitchFamily="34" charset="0"/>
                </a:rPr>
                <a:t>F</a:t>
              </a:r>
              <a:endParaRPr lang="en-US" sz="4800" dirty="0"/>
            </a:p>
          </p:txBody>
        </p:sp>
        <p:grpSp>
          <p:nvGrpSpPr>
            <p:cNvPr id="58374" name="Group 6"/>
            <p:cNvGrpSpPr>
              <a:grpSpLocks/>
            </p:cNvGrpSpPr>
            <p:nvPr/>
          </p:nvGrpSpPr>
          <p:grpSpPr bwMode="auto">
            <a:xfrm>
              <a:off x="2954" y="10620"/>
              <a:ext cx="4154" cy="2377"/>
              <a:chOff x="2954" y="10643"/>
              <a:chExt cx="4154" cy="2377"/>
            </a:xfrm>
          </p:grpSpPr>
          <p:grpSp>
            <p:nvGrpSpPr>
              <p:cNvPr id="58375" name="Group 7"/>
              <p:cNvGrpSpPr>
                <a:grpSpLocks/>
              </p:cNvGrpSpPr>
              <p:nvPr/>
            </p:nvGrpSpPr>
            <p:grpSpPr bwMode="auto">
              <a:xfrm>
                <a:off x="2954" y="11291"/>
                <a:ext cx="4154" cy="1158"/>
                <a:chOff x="2954" y="7020"/>
                <a:chExt cx="4154" cy="1158"/>
              </a:xfrm>
            </p:grpSpPr>
            <p:sp>
              <p:nvSpPr>
                <p:cNvPr id="58380" name="Rectangle 8" descr="Outlined diamond"/>
                <p:cNvSpPr>
                  <a:spLocks noChangeArrowheads="1"/>
                </p:cNvSpPr>
                <p:nvPr/>
              </p:nvSpPr>
              <p:spPr bwMode="auto">
                <a:xfrm>
                  <a:off x="2954" y="7818"/>
                  <a:ext cx="374" cy="360"/>
                </a:xfrm>
                <a:prstGeom prst="rect">
                  <a:avLst/>
                </a:prstGeom>
                <a:pattFill prst="openDmnd">
                  <a:fgClr>
                    <a:srgbClr val="000000"/>
                  </a:fgClr>
                  <a:bgClr>
                    <a:srgbClr val="FFFFFF"/>
                  </a:bgClr>
                </a:pattFill>
                <a:ln w="222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GB" dirty="0"/>
                </a:p>
              </p:txBody>
            </p:sp>
            <p:sp>
              <p:nvSpPr>
                <p:cNvPr id="58381" name="Rectangle 9" descr="30%"/>
                <p:cNvSpPr>
                  <a:spLocks noChangeArrowheads="1"/>
                </p:cNvSpPr>
                <p:nvPr/>
              </p:nvSpPr>
              <p:spPr bwMode="auto">
                <a:xfrm rot="-1645415">
                  <a:off x="3181" y="7020"/>
                  <a:ext cx="3927" cy="180"/>
                </a:xfrm>
                <a:prstGeom prst="rect">
                  <a:avLst/>
                </a:prstGeom>
                <a:pattFill prst="pct30">
                  <a:fgClr>
                    <a:srgbClr val="000000"/>
                  </a:fgClr>
                  <a:bgClr>
                    <a:srgbClr val="FFFFFF"/>
                  </a:bgClr>
                </a:patt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GB" dirty="0"/>
                </a:p>
              </p:txBody>
            </p:sp>
          </p:grpSp>
          <p:sp>
            <p:nvSpPr>
              <p:cNvPr id="58376" name="Line 10"/>
              <p:cNvSpPr>
                <a:spLocks noChangeShapeType="1"/>
              </p:cNvSpPr>
              <p:nvPr/>
            </p:nvSpPr>
            <p:spPr bwMode="auto">
              <a:xfrm flipH="1" flipV="1">
                <a:off x="6734" y="10643"/>
                <a:ext cx="374" cy="7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8377" name="Freeform 11"/>
              <p:cNvSpPr>
                <a:spLocks/>
              </p:cNvSpPr>
              <p:nvPr/>
            </p:nvSpPr>
            <p:spPr bwMode="auto">
              <a:xfrm>
                <a:off x="3467" y="12367"/>
                <a:ext cx="333" cy="653"/>
              </a:xfrm>
              <a:custGeom>
                <a:avLst/>
                <a:gdLst>
                  <a:gd name="T0" fmla="*/ 0 w 333"/>
                  <a:gd name="T1" fmla="*/ 0 h 653"/>
                  <a:gd name="T2" fmla="*/ 333 w 333"/>
                  <a:gd name="T3" fmla="*/ 653 h 653"/>
                  <a:gd name="T4" fmla="*/ 0 60000 65536"/>
                  <a:gd name="T5" fmla="*/ 0 60000 65536"/>
                  <a:gd name="T6" fmla="*/ 0 w 333"/>
                  <a:gd name="T7" fmla="*/ 0 h 653"/>
                  <a:gd name="T8" fmla="*/ 333 w 333"/>
                  <a:gd name="T9" fmla="*/ 653 h 65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3" h="653">
                    <a:moveTo>
                      <a:pt x="0" y="0"/>
                    </a:moveTo>
                    <a:lnTo>
                      <a:pt x="333" y="65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8378" name="Freeform 12"/>
              <p:cNvSpPr>
                <a:spLocks/>
              </p:cNvSpPr>
              <p:nvPr/>
            </p:nvSpPr>
            <p:spPr bwMode="auto">
              <a:xfrm>
                <a:off x="3667" y="11229"/>
                <a:ext cx="3391" cy="1498"/>
              </a:xfrm>
              <a:custGeom>
                <a:avLst/>
                <a:gdLst>
                  <a:gd name="T0" fmla="*/ 3681 w 3255"/>
                  <a:gd name="T1" fmla="*/ 0 h 1640"/>
                  <a:gd name="T2" fmla="*/ 0 w 3255"/>
                  <a:gd name="T3" fmla="*/ 1250 h 1640"/>
                  <a:gd name="T4" fmla="*/ 0 60000 65536"/>
                  <a:gd name="T5" fmla="*/ 0 60000 65536"/>
                  <a:gd name="T6" fmla="*/ 0 w 3255"/>
                  <a:gd name="T7" fmla="*/ 0 h 1640"/>
                  <a:gd name="T8" fmla="*/ 3255 w 3255"/>
                  <a:gd name="T9" fmla="*/ 1640 h 164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255" h="1640">
                    <a:moveTo>
                      <a:pt x="3255" y="0"/>
                    </a:moveTo>
                    <a:lnTo>
                      <a:pt x="0" y="1640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 type="triangle" w="med" len="med"/>
                <a:tailEnd type="triangle" w="med" len="med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58379" name="Text Box 13"/>
              <p:cNvSpPr txBox="1">
                <a:spLocks noChangeArrowheads="1"/>
              </p:cNvSpPr>
              <p:nvPr/>
            </p:nvSpPr>
            <p:spPr bwMode="auto">
              <a:xfrm>
                <a:off x="5238" y="11942"/>
                <a:ext cx="561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en-GB" sz="3200" dirty="0">
                    <a:latin typeface="Calibri" pitchFamily="34" charset="0"/>
                  </a:rPr>
                  <a:t>d</a:t>
                </a:r>
                <a:endParaRPr lang="en-US" sz="4800" dirty="0"/>
              </a:p>
            </p:txBody>
          </p:sp>
        </p:grpSp>
      </p:grpSp>
      <p:sp>
        <p:nvSpPr>
          <p:cNvPr id="14" name="TextBox 13"/>
          <p:cNvSpPr txBox="1"/>
          <p:nvPr/>
        </p:nvSpPr>
        <p:spPr>
          <a:xfrm>
            <a:off x="1371600" y="5105400"/>
            <a:ext cx="6400800" cy="1738313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tabLst>
                <a:tab pos="0" algn="l"/>
              </a:tabLst>
              <a:defRPr/>
            </a:pPr>
            <a:r>
              <a:rPr lang="en-GB" sz="3600" dirty="0"/>
              <a:t>The tuning effect of a force is measured by the moment </a:t>
            </a:r>
            <a:r>
              <a:rPr lang="en-GB" sz="3600" i="1" dirty="0"/>
              <a:t>Fd</a:t>
            </a:r>
            <a:endParaRPr lang="en-GB" sz="3600" dirty="0"/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  <a:defRPr/>
            </a:pP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Moment/ Torque</a:t>
            </a:r>
          </a:p>
        </p:txBody>
      </p:sp>
      <p:pic>
        <p:nvPicPr>
          <p:cNvPr id="4" name="Picture 7" descr="http://mdmetric.com/tech/torqueA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  <a:lum bright="-30000"/>
          </a:blip>
          <a:srcRect/>
          <a:stretch>
            <a:fillRect/>
          </a:stretch>
        </p:blipFill>
        <p:spPr bwMode="auto">
          <a:xfrm>
            <a:off x="1736912" y="4210049"/>
            <a:ext cx="5883088" cy="2647951"/>
          </a:xfrm>
          <a:prstGeom prst="rect">
            <a:avLst/>
          </a:prstGeom>
          <a:noFill/>
        </p:spPr>
      </p:pic>
      <p:pic>
        <p:nvPicPr>
          <p:cNvPr id="5" name="Picture 9" descr="http://mdmetric.com/tech/torqueB.gif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1736912" y="1390649"/>
            <a:ext cx="5883088" cy="26479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GB" sz="3900" dirty="0" smtClean="0"/>
              <a:t>Moment is a Vector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101850" y="1890713"/>
            <a:ext cx="4070350" cy="2528887"/>
            <a:chOff x="2954" y="10620"/>
            <a:chExt cx="4528" cy="2377"/>
          </a:xfrm>
        </p:grpSpPr>
        <p:sp>
          <p:nvSpPr>
            <p:cNvPr id="60426" name="Text Box 5"/>
            <p:cNvSpPr txBox="1">
              <a:spLocks noChangeArrowheads="1"/>
            </p:cNvSpPr>
            <p:nvPr/>
          </p:nvSpPr>
          <p:spPr bwMode="auto">
            <a:xfrm>
              <a:off x="6921" y="11363"/>
              <a:ext cx="561" cy="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spcAft>
                  <a:spcPts val="1000"/>
                </a:spcAft>
              </a:pPr>
              <a:r>
                <a:rPr lang="en-GB" sz="3200" b="1" dirty="0">
                  <a:latin typeface="Calibri" pitchFamily="34" charset="0"/>
                </a:rPr>
                <a:t>F</a:t>
              </a:r>
              <a:endParaRPr lang="en-US" sz="4800" dirty="0"/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954" y="10620"/>
              <a:ext cx="4154" cy="2377"/>
              <a:chOff x="2954" y="10643"/>
              <a:chExt cx="4154" cy="2377"/>
            </a:xfrm>
          </p:grpSpPr>
          <p:grpSp>
            <p:nvGrpSpPr>
              <p:cNvPr id="4" name="Group 7"/>
              <p:cNvGrpSpPr>
                <a:grpSpLocks/>
              </p:cNvGrpSpPr>
              <p:nvPr/>
            </p:nvGrpSpPr>
            <p:grpSpPr bwMode="auto">
              <a:xfrm>
                <a:off x="2954" y="11291"/>
                <a:ext cx="4154" cy="1158"/>
                <a:chOff x="2954" y="7020"/>
                <a:chExt cx="4154" cy="1158"/>
              </a:xfrm>
            </p:grpSpPr>
            <p:sp>
              <p:nvSpPr>
                <p:cNvPr id="60433" name="Rectangle 8" descr="Outlined diamond"/>
                <p:cNvSpPr>
                  <a:spLocks noChangeArrowheads="1"/>
                </p:cNvSpPr>
                <p:nvPr/>
              </p:nvSpPr>
              <p:spPr bwMode="auto">
                <a:xfrm>
                  <a:off x="2954" y="7818"/>
                  <a:ext cx="374" cy="360"/>
                </a:xfrm>
                <a:prstGeom prst="rect">
                  <a:avLst/>
                </a:prstGeom>
                <a:pattFill prst="openDmnd">
                  <a:fgClr>
                    <a:srgbClr val="000000"/>
                  </a:fgClr>
                  <a:bgClr>
                    <a:srgbClr val="FFFFFF"/>
                  </a:bgClr>
                </a:pattFill>
                <a:ln w="222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GB" dirty="0"/>
                </a:p>
              </p:txBody>
            </p:sp>
            <p:sp>
              <p:nvSpPr>
                <p:cNvPr id="60434" name="Rectangle 9" descr="30%"/>
                <p:cNvSpPr>
                  <a:spLocks noChangeArrowheads="1"/>
                </p:cNvSpPr>
                <p:nvPr/>
              </p:nvSpPr>
              <p:spPr bwMode="auto">
                <a:xfrm rot="-1645415">
                  <a:off x="3181" y="7020"/>
                  <a:ext cx="3927" cy="180"/>
                </a:xfrm>
                <a:prstGeom prst="rect">
                  <a:avLst/>
                </a:prstGeom>
                <a:pattFill prst="pct30">
                  <a:fgClr>
                    <a:srgbClr val="000000"/>
                  </a:fgClr>
                  <a:bgClr>
                    <a:srgbClr val="FFFFFF"/>
                  </a:bgClr>
                </a:pattFill>
                <a:ln w="9525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endParaRPr lang="en-GB" dirty="0"/>
                </a:p>
              </p:txBody>
            </p:sp>
          </p:grpSp>
          <p:sp>
            <p:nvSpPr>
              <p:cNvPr id="60429" name="Line 10"/>
              <p:cNvSpPr>
                <a:spLocks noChangeShapeType="1"/>
              </p:cNvSpPr>
              <p:nvPr/>
            </p:nvSpPr>
            <p:spPr bwMode="auto">
              <a:xfrm flipH="1" flipV="1">
                <a:off x="6734" y="10643"/>
                <a:ext cx="374" cy="720"/>
              </a:xfrm>
              <a:prstGeom prst="line">
                <a:avLst/>
              </a:prstGeom>
              <a:noFill/>
              <a:ln w="76200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0430" name="Freeform 11"/>
              <p:cNvSpPr>
                <a:spLocks/>
              </p:cNvSpPr>
              <p:nvPr/>
            </p:nvSpPr>
            <p:spPr bwMode="auto">
              <a:xfrm>
                <a:off x="3467" y="12367"/>
                <a:ext cx="333" cy="653"/>
              </a:xfrm>
              <a:custGeom>
                <a:avLst/>
                <a:gdLst>
                  <a:gd name="T0" fmla="*/ 0 w 333"/>
                  <a:gd name="T1" fmla="*/ 0 h 653"/>
                  <a:gd name="T2" fmla="*/ 333 w 333"/>
                  <a:gd name="T3" fmla="*/ 653 h 653"/>
                  <a:gd name="T4" fmla="*/ 0 60000 65536"/>
                  <a:gd name="T5" fmla="*/ 0 60000 65536"/>
                  <a:gd name="T6" fmla="*/ 0 w 333"/>
                  <a:gd name="T7" fmla="*/ 0 h 653"/>
                  <a:gd name="T8" fmla="*/ 333 w 333"/>
                  <a:gd name="T9" fmla="*/ 653 h 653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33" h="653">
                    <a:moveTo>
                      <a:pt x="0" y="0"/>
                    </a:moveTo>
                    <a:lnTo>
                      <a:pt x="333" y="653"/>
                    </a:lnTo>
                  </a:path>
                </a:pathLst>
              </a:cu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0431" name="Freeform 12"/>
              <p:cNvSpPr>
                <a:spLocks/>
              </p:cNvSpPr>
              <p:nvPr/>
            </p:nvSpPr>
            <p:spPr bwMode="auto">
              <a:xfrm>
                <a:off x="3667" y="11229"/>
                <a:ext cx="3391" cy="1498"/>
              </a:xfrm>
              <a:custGeom>
                <a:avLst/>
                <a:gdLst>
                  <a:gd name="T0" fmla="*/ 3681 w 3255"/>
                  <a:gd name="T1" fmla="*/ 0 h 1640"/>
                  <a:gd name="T2" fmla="*/ 0 w 3255"/>
                  <a:gd name="T3" fmla="*/ 1250 h 1640"/>
                  <a:gd name="T4" fmla="*/ 0 60000 65536"/>
                  <a:gd name="T5" fmla="*/ 0 60000 65536"/>
                  <a:gd name="T6" fmla="*/ 0 w 3255"/>
                  <a:gd name="T7" fmla="*/ 0 h 1640"/>
                  <a:gd name="T8" fmla="*/ 3255 w 3255"/>
                  <a:gd name="T9" fmla="*/ 1640 h 1640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255" h="1640">
                    <a:moveTo>
                      <a:pt x="3255" y="0"/>
                    </a:moveTo>
                    <a:lnTo>
                      <a:pt x="0" y="1640"/>
                    </a:lnTo>
                  </a:path>
                </a:pathLst>
              </a:custGeom>
              <a:noFill/>
              <a:ln w="2857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GB" dirty="0"/>
              </a:p>
            </p:txBody>
          </p:sp>
          <p:sp>
            <p:nvSpPr>
              <p:cNvPr id="60432" name="Text Box 13"/>
              <p:cNvSpPr txBox="1">
                <a:spLocks noChangeArrowheads="1"/>
              </p:cNvSpPr>
              <p:nvPr/>
            </p:nvSpPr>
            <p:spPr bwMode="auto">
              <a:xfrm>
                <a:off x="5238" y="11942"/>
                <a:ext cx="561" cy="7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pPr>
                  <a:spcAft>
                    <a:spcPts val="1000"/>
                  </a:spcAft>
                </a:pPr>
                <a:r>
                  <a:rPr lang="en-GB" sz="3200" dirty="0">
                    <a:latin typeface="Calibri" pitchFamily="34" charset="0"/>
                  </a:rPr>
                  <a:t>r</a:t>
                </a:r>
                <a:endParaRPr lang="en-US" sz="4800" dirty="0"/>
              </a:p>
            </p:txBody>
          </p:sp>
        </p:grpSp>
      </p:grp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105400"/>
            <a:ext cx="205740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b="1" dirty="0"/>
              <a:t>M = r× F</a:t>
            </a:r>
          </a:p>
        </p:txBody>
      </p:sp>
      <p:pic>
        <p:nvPicPr>
          <p:cNvPr id="22937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34100" y="4419600"/>
            <a:ext cx="80010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4572000" y="5638800"/>
            <a:ext cx="3411538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dirty="0"/>
              <a:t>Right-Hand Rule</a:t>
            </a:r>
          </a:p>
        </p:txBody>
      </p:sp>
      <p:grpSp>
        <p:nvGrpSpPr>
          <p:cNvPr id="5" name="Group 17"/>
          <p:cNvGrpSpPr>
            <a:grpSpLocks/>
          </p:cNvGrpSpPr>
          <p:nvPr/>
        </p:nvGrpSpPr>
        <p:grpSpPr bwMode="auto">
          <a:xfrm>
            <a:off x="7162800" y="2819400"/>
            <a:ext cx="914400" cy="914400"/>
            <a:chOff x="7162800" y="2819400"/>
            <a:chExt cx="914400" cy="914400"/>
          </a:xfrm>
        </p:grpSpPr>
        <p:sp>
          <p:nvSpPr>
            <p:cNvPr id="16" name="Oval 15"/>
            <p:cNvSpPr/>
            <p:nvPr/>
          </p:nvSpPr>
          <p:spPr>
            <a:xfrm>
              <a:off x="7162800" y="2819400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0425" name="TextBox 16"/>
            <p:cNvSpPr txBox="1">
              <a:spLocks noChangeArrowheads="1"/>
            </p:cNvSpPr>
            <p:nvPr/>
          </p:nvSpPr>
          <p:spPr bwMode="auto">
            <a:xfrm>
              <a:off x="7479794" y="2895600"/>
              <a:ext cx="4450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4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>
                  <a:cs typeface="Arial" charset="0"/>
                </a:rPr>
                <a:t>●</a:t>
              </a:r>
              <a:endParaRPr lang="en-GB" sz="4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Example</a:t>
            </a:r>
          </a:p>
        </p:txBody>
      </p:sp>
      <p:pic>
        <p:nvPicPr>
          <p:cNvPr id="62467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76200" y="1447800"/>
            <a:ext cx="8956675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Moment of a Force about a Point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038600" cy="4525963"/>
          </a:xfrm>
        </p:spPr>
        <p:txBody>
          <a:bodyPr/>
          <a:lstStyle/>
          <a:p>
            <a:r>
              <a:rPr lang="en-US" sz="2800" dirty="0" smtClean="0"/>
              <a:t>Moment Vector:</a:t>
            </a:r>
          </a:p>
          <a:p>
            <a:pPr lvl="1"/>
            <a:r>
              <a:rPr lang="en-US" dirty="0" smtClean="0"/>
              <a:t>Magnitude:</a:t>
            </a:r>
          </a:p>
          <a:p>
            <a:r>
              <a:rPr lang="en-US" sz="2800" dirty="0" smtClean="0"/>
              <a:t>Position Vector:</a:t>
            </a:r>
          </a:p>
          <a:p>
            <a:r>
              <a:rPr lang="en-US" sz="2800" dirty="0" smtClean="0"/>
              <a:t>Perpendicular distance = </a:t>
            </a:r>
            <a:r>
              <a:rPr lang="en-US" sz="2800" i="1" dirty="0" smtClean="0"/>
              <a:t>d</a:t>
            </a:r>
            <a:endParaRPr lang="en-US" sz="2800" dirty="0" smtClean="0"/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3481388" y="1160463"/>
          <a:ext cx="2820987" cy="782637"/>
        </p:xfrm>
        <a:graphic>
          <a:graphicData uri="http://schemas.openxmlformats.org/presentationml/2006/ole">
            <p:oleObj spid="_x0000_s253954" name="Equation" r:id="rId4" imgW="825480" imgH="228600" progId="">
              <p:embed/>
            </p:oleObj>
          </a:graphicData>
        </a:graphic>
      </p:graphicFrame>
      <p:graphicFrame>
        <p:nvGraphicFramePr>
          <p:cNvPr id="6147" name="Object 3"/>
          <p:cNvGraphicFramePr>
            <a:graphicFrameLocks noChangeAspect="1"/>
          </p:cNvGraphicFramePr>
          <p:nvPr/>
        </p:nvGraphicFramePr>
        <p:xfrm>
          <a:off x="3476625" y="1776413"/>
          <a:ext cx="3740150" cy="679450"/>
        </p:xfrm>
        <a:graphic>
          <a:graphicData uri="http://schemas.openxmlformats.org/presentationml/2006/ole">
            <p:oleObj spid="_x0000_s253955" name="Equation" r:id="rId5" imgW="1257120" imgH="228600" progId="">
              <p:embed/>
            </p:oleObj>
          </a:graphicData>
        </a:graphic>
      </p:graphicFrame>
      <p:graphicFrame>
        <p:nvGraphicFramePr>
          <p:cNvPr id="6148" name="Object 4"/>
          <p:cNvGraphicFramePr>
            <a:graphicFrameLocks noChangeAspect="1"/>
          </p:cNvGraphicFramePr>
          <p:nvPr>
            <p:ph sz="quarter" idx="2"/>
          </p:nvPr>
        </p:nvGraphicFramePr>
        <p:xfrm>
          <a:off x="3429000" y="2319338"/>
          <a:ext cx="793750" cy="635000"/>
        </p:xfrm>
        <a:graphic>
          <a:graphicData uri="http://schemas.openxmlformats.org/presentationml/2006/ole">
            <p:oleObj spid="_x0000_s253956" name="Equation" r:id="rId6" imgW="253800" imgH="203040" progId="">
              <p:embed/>
            </p:oleObj>
          </a:graphicData>
        </a:graphic>
      </p:graphicFrame>
      <p:pic>
        <p:nvPicPr>
          <p:cNvPr id="6151" name="Picture 23" descr="03_12a"/>
          <p:cNvPicPr>
            <a:picLocks noChangeAspect="1" noChangeArrowheads="1"/>
          </p:cNvPicPr>
          <p:nvPr/>
        </p:nvPicPr>
        <p:blipFill>
          <a:blip r:embed="rId7">
            <a:lum bright="-30000" contrast="40000"/>
          </a:blip>
          <a:srcRect/>
          <a:stretch>
            <a:fillRect/>
          </a:stretch>
        </p:blipFill>
        <p:spPr bwMode="auto">
          <a:xfrm>
            <a:off x="4495800" y="2514600"/>
            <a:ext cx="4267200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20EEB-BC1B-46E1-BA93-B851F0D9697C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Vijay Gupta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Moments in 2D</a:t>
            </a:r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>
            <p:ph sz="half" idx="1"/>
          </p:nvPr>
        </p:nvGraphicFramePr>
        <p:xfrm>
          <a:off x="4876800" y="4724400"/>
          <a:ext cx="4267200" cy="1241425"/>
        </p:xfrm>
        <a:graphic>
          <a:graphicData uri="http://schemas.openxmlformats.org/presentationml/2006/ole">
            <p:oleObj spid="_x0000_s254978" name="Equation" r:id="rId4" imgW="1701720" imgH="495000" progId="">
              <p:embed/>
            </p:oleObj>
          </a:graphicData>
        </a:graphic>
      </p:graphicFrame>
      <p:pic>
        <p:nvPicPr>
          <p:cNvPr id="7174" name="Picture 6" descr="03_18"/>
          <p:cNvPicPr>
            <a:picLocks noChangeAspect="1" noChangeArrowheads="1"/>
          </p:cNvPicPr>
          <p:nvPr/>
        </p:nvPicPr>
        <p:blipFill>
          <a:blip r:embed="rId5">
            <a:lum bright="-20000" contrast="40000"/>
          </a:blip>
          <a:srcRect/>
          <a:stretch>
            <a:fillRect/>
          </a:stretch>
        </p:blipFill>
        <p:spPr bwMode="auto">
          <a:xfrm>
            <a:off x="4724400" y="1338263"/>
            <a:ext cx="4114800" cy="391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152400" y="1676400"/>
          <a:ext cx="4713288" cy="1009650"/>
        </p:xfrm>
        <a:graphic>
          <a:graphicData uri="http://schemas.openxmlformats.org/presentationml/2006/ole">
            <p:oleObj spid="_x0000_s254979" name="Equation" r:id="rId6" imgW="1244520" imgH="266400" progId="">
              <p:embed/>
            </p:oleObj>
          </a:graphicData>
        </a:graphic>
      </p:graphicFrame>
      <p:sp>
        <p:nvSpPr>
          <p:cNvPr id="7175" name="Text Box 10"/>
          <p:cNvSpPr txBox="1">
            <a:spLocks noChangeArrowheads="1"/>
          </p:cNvSpPr>
          <p:nvPr/>
        </p:nvSpPr>
        <p:spPr bwMode="auto">
          <a:xfrm>
            <a:off x="152400" y="2655888"/>
            <a:ext cx="3836988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Determine + or - </a:t>
            </a:r>
            <a:r>
              <a:rPr lang="en-US" sz="2800" dirty="0">
                <a:cs typeface="Arial" charset="0"/>
              </a:rPr>
              <a:t>by the</a:t>
            </a:r>
          </a:p>
          <a:p>
            <a:r>
              <a:rPr lang="en-US" sz="2800" dirty="0">
                <a:cs typeface="Arial" charset="0"/>
              </a:rPr>
              <a:t>right hand rule</a:t>
            </a:r>
          </a:p>
          <a:p>
            <a:endParaRPr lang="en-US" sz="2800" dirty="0">
              <a:cs typeface="Arial" charset="0"/>
            </a:endParaRPr>
          </a:p>
          <a:p>
            <a:r>
              <a:rPr lang="en-US" sz="2800" dirty="0">
                <a:cs typeface="Arial" charset="0"/>
              </a:rPr>
              <a:t>For the picture here:</a:t>
            </a: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>
            <p:ph sz="half" idx="2"/>
          </p:nvPr>
        </p:nvGraphicFramePr>
        <p:xfrm>
          <a:off x="152400" y="4413250"/>
          <a:ext cx="4343400" cy="931863"/>
        </p:xfrm>
        <a:graphic>
          <a:graphicData uri="http://schemas.openxmlformats.org/presentationml/2006/ole">
            <p:oleObj spid="_x0000_s254980" name="Equation" r:id="rId7" imgW="1244520" imgH="2664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Moments in 2D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Right Hand Rule:</a:t>
            </a:r>
          </a:p>
        </p:txBody>
      </p:sp>
      <p:pic>
        <p:nvPicPr>
          <p:cNvPr id="43012" name="Picture 4" descr="03_13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2209800"/>
            <a:ext cx="3230563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Picture 5" descr="03_13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00600" y="2844800"/>
            <a:ext cx="358140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1143000" y="2438400"/>
            <a:ext cx="914400" cy="914400"/>
            <a:chOff x="7162800" y="2819400"/>
            <a:chExt cx="914400" cy="914400"/>
          </a:xfrm>
        </p:grpSpPr>
        <p:sp>
          <p:nvSpPr>
            <p:cNvPr id="7" name="Oval 6"/>
            <p:cNvSpPr/>
            <p:nvPr/>
          </p:nvSpPr>
          <p:spPr>
            <a:xfrm>
              <a:off x="7162800" y="2819400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499" name="TextBox 16"/>
            <p:cNvSpPr txBox="1">
              <a:spLocks noChangeArrowheads="1"/>
            </p:cNvSpPr>
            <p:nvPr/>
          </p:nvSpPr>
          <p:spPr bwMode="auto">
            <a:xfrm>
              <a:off x="7479794" y="2895600"/>
              <a:ext cx="44500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4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>
                  <a:cs typeface="Arial" charset="0"/>
                </a:rPr>
                <a:t>●</a:t>
              </a:r>
              <a:endParaRPr lang="en-GB" sz="4000" dirty="0"/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7239000" y="4648200"/>
            <a:ext cx="914400" cy="914400"/>
            <a:chOff x="7162800" y="2819400"/>
            <a:chExt cx="914400" cy="914400"/>
          </a:xfrm>
        </p:grpSpPr>
        <p:sp>
          <p:nvSpPr>
            <p:cNvPr id="10" name="Oval 9"/>
            <p:cNvSpPr/>
            <p:nvPr/>
          </p:nvSpPr>
          <p:spPr>
            <a:xfrm>
              <a:off x="7162800" y="2819400"/>
              <a:ext cx="914400" cy="9144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63497" name="TextBox 16"/>
            <p:cNvSpPr txBox="1">
              <a:spLocks noChangeArrowheads="1"/>
            </p:cNvSpPr>
            <p:nvPr/>
          </p:nvSpPr>
          <p:spPr bwMode="auto">
            <a:xfrm>
              <a:off x="7391400" y="2895600"/>
              <a:ext cx="445006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54864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800" dirty="0">
                  <a:cs typeface="Arial" charset="0"/>
                </a:rPr>
                <a:t>×</a:t>
              </a:r>
              <a:endParaRPr lang="en-GB" sz="4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2" descr="03_16"/>
          <p:cNvPicPr>
            <a:picLocks noChangeAspect="1" noChangeArrowheads="1"/>
          </p:cNvPicPr>
          <p:nvPr/>
        </p:nvPicPr>
        <p:blipFill>
          <a:blip r:embed="rId4">
            <a:lum bright="-20000" contrast="40000"/>
          </a:blip>
          <a:srcRect/>
          <a:stretch>
            <a:fillRect/>
          </a:stretch>
        </p:blipFill>
        <p:spPr bwMode="auto">
          <a:xfrm>
            <a:off x="4038600" y="2381250"/>
            <a:ext cx="4876800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7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295400"/>
            <a:ext cx="4038600" cy="4525963"/>
          </a:xfrm>
        </p:spPr>
        <p:txBody>
          <a:bodyPr/>
          <a:lstStyle/>
          <a:p>
            <a:r>
              <a:rPr lang="en-US" sz="2800" dirty="0" smtClean="0"/>
              <a:t>Moment Vector</a:t>
            </a:r>
            <a:endParaRPr lang="en-US" dirty="0" smtClean="0"/>
          </a:p>
          <a:p>
            <a:r>
              <a:rPr lang="en-US" sz="2800" dirty="0" smtClean="0"/>
              <a:t>Position Vector:</a:t>
            </a:r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>
            <p:ph sz="quarter" idx="3"/>
          </p:nvPr>
        </p:nvGraphicFramePr>
        <p:xfrm>
          <a:off x="914400" y="2425700"/>
          <a:ext cx="2819400" cy="1993900"/>
        </p:xfrm>
        <a:graphic>
          <a:graphicData uri="http://schemas.openxmlformats.org/presentationml/2006/ole">
            <p:oleObj spid="_x0000_s256002" name="Equation" r:id="rId5" imgW="1041120" imgH="736560" progId="">
              <p:embed/>
            </p:oleObj>
          </a:graphicData>
        </a:graphic>
      </p:graphicFrame>
      <p:graphicFrame>
        <p:nvGraphicFramePr>
          <p:cNvPr id="8195" name="Object 3"/>
          <p:cNvGraphicFramePr>
            <a:graphicFrameLocks noChangeAspect="1"/>
          </p:cNvGraphicFramePr>
          <p:nvPr/>
        </p:nvGraphicFramePr>
        <p:xfrm>
          <a:off x="3503613" y="1160463"/>
          <a:ext cx="2776537" cy="782637"/>
        </p:xfrm>
        <a:graphic>
          <a:graphicData uri="http://schemas.openxmlformats.org/presentationml/2006/ole">
            <p:oleObj spid="_x0000_s256003" name="Equation" r:id="rId6" imgW="812520" imgH="228600" progId="">
              <p:embed/>
            </p:oleObj>
          </a:graphicData>
        </a:graphic>
      </p:graphicFrame>
      <p:sp>
        <p:nvSpPr>
          <p:cNvPr id="8198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Determining Moments in 3D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B720EEB-BC1B-46E1-BA93-B851F0D9697C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Vijay Gupta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686800" cy="1143000"/>
          </a:xfrm>
        </p:spPr>
        <p:txBody>
          <a:bodyPr/>
          <a:lstStyle/>
          <a:p>
            <a:r>
              <a:rPr lang="en-US" sz="4000" dirty="0" smtClean="0"/>
              <a:t>Calculating a Vector Cross Product</a:t>
            </a:r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239838" y="1443038"/>
          <a:ext cx="6684962" cy="3479800"/>
        </p:xfrm>
        <a:graphic>
          <a:graphicData uri="http://schemas.openxmlformats.org/presentationml/2006/ole">
            <p:oleObj spid="_x0000_s257026" name="Equation" r:id="rId4" imgW="1828800" imgH="952200" progId="">
              <p:embed/>
            </p:oleObj>
          </a:graphicData>
        </a:graphic>
      </p:graphicFrame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2362200" y="2362200"/>
            <a:ext cx="327660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>
            <a:off x="3352800" y="2362200"/>
            <a:ext cx="327660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4343400" y="2362200"/>
            <a:ext cx="3276600" cy="2743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24" name="Text Box 8"/>
          <p:cNvSpPr txBox="1">
            <a:spLocks noChangeArrowheads="1"/>
          </p:cNvSpPr>
          <p:nvPr/>
        </p:nvSpPr>
        <p:spPr bwMode="auto">
          <a:xfrm>
            <a:off x="563880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1</a:t>
            </a:r>
          </a:p>
        </p:txBody>
      </p:sp>
      <p:sp>
        <p:nvSpPr>
          <p:cNvPr id="9225" name="Text Box 9"/>
          <p:cNvSpPr txBox="1">
            <a:spLocks noChangeArrowheads="1"/>
          </p:cNvSpPr>
          <p:nvPr/>
        </p:nvSpPr>
        <p:spPr bwMode="auto">
          <a:xfrm>
            <a:off x="667385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2</a:t>
            </a:r>
          </a:p>
        </p:txBody>
      </p:sp>
      <p:sp>
        <p:nvSpPr>
          <p:cNvPr id="9226" name="Text Box 10"/>
          <p:cNvSpPr txBox="1">
            <a:spLocks noChangeArrowheads="1"/>
          </p:cNvSpPr>
          <p:nvPr/>
        </p:nvSpPr>
        <p:spPr bwMode="auto">
          <a:xfrm>
            <a:off x="762000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3</a:t>
            </a:r>
          </a:p>
        </p:txBody>
      </p:sp>
      <p:sp>
        <p:nvSpPr>
          <p:cNvPr id="9227" name="Line 11"/>
          <p:cNvSpPr>
            <a:spLocks noChangeShapeType="1"/>
          </p:cNvSpPr>
          <p:nvPr/>
        </p:nvSpPr>
        <p:spPr bwMode="auto">
          <a:xfrm rot="-5400000">
            <a:off x="2514600" y="2133600"/>
            <a:ext cx="2743200" cy="3048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28" name="Line 12"/>
          <p:cNvSpPr>
            <a:spLocks noChangeShapeType="1"/>
          </p:cNvSpPr>
          <p:nvPr/>
        </p:nvSpPr>
        <p:spPr bwMode="auto">
          <a:xfrm rot="-5400000">
            <a:off x="3429000" y="2133600"/>
            <a:ext cx="2743200" cy="3048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rot="-5400000">
            <a:off x="4419600" y="2133600"/>
            <a:ext cx="2743200" cy="3048000"/>
          </a:xfrm>
          <a:prstGeom prst="line">
            <a:avLst/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9230" name="Text Box 14"/>
          <p:cNvSpPr txBox="1">
            <a:spLocks noChangeArrowheads="1"/>
          </p:cNvSpPr>
          <p:nvPr/>
        </p:nvSpPr>
        <p:spPr bwMode="auto">
          <a:xfrm>
            <a:off x="217805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4</a:t>
            </a:r>
          </a:p>
        </p:txBody>
      </p:sp>
      <p:sp>
        <p:nvSpPr>
          <p:cNvPr id="9231" name="Text Box 15"/>
          <p:cNvSpPr txBox="1">
            <a:spLocks noChangeArrowheads="1"/>
          </p:cNvSpPr>
          <p:nvPr/>
        </p:nvSpPr>
        <p:spPr bwMode="auto">
          <a:xfrm>
            <a:off x="298450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5</a:t>
            </a:r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930650" y="4953000"/>
            <a:ext cx="3365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Times New Roman" pitchFamily="18" charset="0"/>
              </a:rPr>
              <a:t>6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371600" y="5486400"/>
          <a:ext cx="7010400" cy="1219200"/>
        </p:xfrm>
        <a:graphic>
          <a:graphicData uri="http://schemas.openxmlformats.org/presentationml/2006/ole">
            <p:oleObj spid="_x0000_s257027" name="Equation" r:id="rId5" imgW="2920680" imgH="5079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Structures</a:t>
            </a:r>
          </a:p>
        </p:txBody>
      </p: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3121025" y="3810000"/>
            <a:ext cx="6022975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652" name="Group 8"/>
          <p:cNvGrpSpPr>
            <a:grpSpLocks/>
          </p:cNvGrpSpPr>
          <p:nvPr/>
        </p:nvGrpSpPr>
        <p:grpSpPr bwMode="auto">
          <a:xfrm>
            <a:off x="0" y="1447800"/>
            <a:ext cx="3276600" cy="2411413"/>
            <a:chOff x="0" y="1447800"/>
            <a:chExt cx="3276600" cy="2412087"/>
          </a:xfrm>
        </p:grpSpPr>
        <p:pic>
          <p:nvPicPr>
            <p:cNvPr id="27659" name="Picture 3" descr="http://www.aeroflight.co.uk/types/usa/wright/flyer/wright_flightx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447800"/>
              <a:ext cx="3276600" cy="2362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60" name="TextBox 7"/>
            <p:cNvSpPr txBox="1">
              <a:spLocks noChangeArrowheads="1"/>
            </p:cNvSpPr>
            <p:nvPr/>
          </p:nvSpPr>
          <p:spPr bwMode="auto">
            <a:xfrm>
              <a:off x="152400" y="3429000"/>
              <a:ext cx="291201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Wright Flyer, 1903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0" y="3810000"/>
            <a:ext cx="3124200" cy="3048000"/>
            <a:chOff x="0" y="3810000"/>
            <a:chExt cx="3124200" cy="3048000"/>
          </a:xfrm>
        </p:grpSpPr>
        <p:pic>
          <p:nvPicPr>
            <p:cNvPr id="27657" name="Picture 2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0" y="3810000"/>
              <a:ext cx="3124200" cy="30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8" name="TextBox 9"/>
            <p:cNvSpPr txBox="1">
              <a:spLocks noChangeArrowheads="1"/>
            </p:cNvSpPr>
            <p:nvPr/>
          </p:nvSpPr>
          <p:spPr bwMode="auto">
            <a:xfrm>
              <a:off x="533400" y="6427113"/>
              <a:ext cx="236122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Mosquito 1943</a:t>
              </a:r>
            </a:p>
          </p:txBody>
        </p:sp>
      </p:grpSp>
      <p:grpSp>
        <p:nvGrpSpPr>
          <p:cNvPr id="4" name="Group 12"/>
          <p:cNvGrpSpPr>
            <a:grpSpLocks/>
          </p:cNvGrpSpPr>
          <p:nvPr/>
        </p:nvGrpSpPr>
        <p:grpSpPr bwMode="auto">
          <a:xfrm>
            <a:off x="3200400" y="1447800"/>
            <a:ext cx="4267200" cy="2351088"/>
            <a:chOff x="3200400" y="1447800"/>
            <a:chExt cx="4267200" cy="2350981"/>
          </a:xfrm>
        </p:grpSpPr>
        <p:pic>
          <p:nvPicPr>
            <p:cNvPr id="27655" name="Picture 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3200400" y="1447800"/>
              <a:ext cx="4267200" cy="2350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656" name="TextBox 11"/>
            <p:cNvSpPr txBox="1">
              <a:spLocks noChangeArrowheads="1"/>
            </p:cNvSpPr>
            <p:nvPr/>
          </p:nvSpPr>
          <p:spPr bwMode="auto">
            <a:xfrm>
              <a:off x="5562600" y="3352800"/>
              <a:ext cx="1620636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F22, 2002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Couple: Vector </a:t>
            </a:r>
          </a:p>
        </p:txBody>
      </p:sp>
      <p:pic>
        <p:nvPicPr>
          <p:cNvPr id="64515" name="Picture 5" descr="diagram showing a coup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371600"/>
            <a:ext cx="6477000" cy="432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516" name="TextBox 6"/>
          <p:cNvSpPr txBox="1">
            <a:spLocks noChangeArrowheads="1"/>
          </p:cNvSpPr>
          <p:nvPr/>
        </p:nvSpPr>
        <p:spPr bwMode="auto">
          <a:xfrm>
            <a:off x="3059113" y="5715000"/>
            <a:ext cx="2306637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400" b="1" dirty="0"/>
              <a:t>C</a:t>
            </a:r>
            <a:r>
              <a:rPr lang="en-GB" sz="4400" i="1" dirty="0"/>
              <a:t> = </a:t>
            </a:r>
            <a:r>
              <a:rPr lang="en-GB" sz="4400" b="1" dirty="0"/>
              <a:t>r </a:t>
            </a:r>
            <a:r>
              <a:rPr lang="en-GB" sz="4400" dirty="0"/>
              <a:t>X</a:t>
            </a:r>
            <a:r>
              <a:rPr lang="en-GB" sz="4400" b="1" dirty="0"/>
              <a:t> F</a:t>
            </a:r>
          </a:p>
        </p:txBody>
      </p:sp>
      <p:sp>
        <p:nvSpPr>
          <p:cNvPr id="64517" name="TextBox 4"/>
          <p:cNvSpPr txBox="1">
            <a:spLocks noChangeArrowheads="1"/>
          </p:cNvSpPr>
          <p:nvPr/>
        </p:nvSpPr>
        <p:spPr bwMode="auto">
          <a:xfrm>
            <a:off x="2298700" y="3733800"/>
            <a:ext cx="4445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i="1" dirty="0">
                <a:solidFill>
                  <a:schemeClr val="bg1"/>
                </a:solidFill>
              </a:rPr>
              <a:t>r</a:t>
            </a:r>
            <a:endParaRPr lang="en-GB" sz="4400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Moments Caused by Couples</a:t>
            </a:r>
          </a:p>
        </p:txBody>
      </p:sp>
      <p:sp>
        <p:nvSpPr>
          <p:cNvPr id="1024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Moment vector caused by a couple is sometimes called a “couple vector”</a:t>
            </a:r>
          </a:p>
          <a:p>
            <a:pPr lvl="1"/>
            <a:r>
              <a:rPr lang="en-US" dirty="0" smtClean="0"/>
              <a:t>Has components:</a:t>
            </a:r>
          </a:p>
          <a:p>
            <a:endParaRPr lang="en-US" dirty="0" smtClean="0"/>
          </a:p>
          <a:p>
            <a:r>
              <a:rPr lang="en-US" dirty="0" smtClean="0"/>
              <a:t>Moment caused by a couple is a “free vector”; you can place it at any point </a:t>
            </a:r>
          </a:p>
          <a:p>
            <a:pPr lvl="4"/>
            <a:endParaRPr lang="en-US" dirty="0" smtClean="0"/>
          </a:p>
        </p:txBody>
      </p: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4267200" y="2833688"/>
          <a:ext cx="3886200" cy="747712"/>
        </p:xfrm>
        <a:graphic>
          <a:graphicData uri="http://schemas.openxmlformats.org/presentationml/2006/ole">
            <p:oleObj spid="_x0000_s258050" name="Equation" r:id="rId4" imgW="1320480" imgH="25380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Equivalent Couples</a:t>
            </a:r>
          </a:p>
        </p:txBody>
      </p:sp>
      <p:pic>
        <p:nvPicPr>
          <p:cNvPr id="65539" name="Picture 4" descr="03_34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76200" y="3505200"/>
            <a:ext cx="8839200" cy="286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40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couples are equivalent if they cause the same moment: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r>
              <a:rPr lang="en-US" dirty="0" smtClean="0"/>
              <a:t>Force-Couple System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49363"/>
            <a:ext cx="8229600" cy="4525962"/>
          </a:xfrm>
        </p:spPr>
        <p:txBody>
          <a:bodyPr/>
          <a:lstStyle/>
          <a:p>
            <a:r>
              <a:rPr lang="en-US" dirty="0" smtClean="0"/>
              <a:t>A force, </a:t>
            </a:r>
            <a:r>
              <a:rPr lang="en-US" i="1" dirty="0" smtClean="0"/>
              <a:t>F</a:t>
            </a:r>
            <a:r>
              <a:rPr lang="en-US" dirty="0" smtClean="0"/>
              <a:t>, acting at point </a:t>
            </a:r>
            <a:r>
              <a:rPr lang="en-US" i="1" dirty="0" smtClean="0"/>
              <a:t>A</a:t>
            </a:r>
            <a:r>
              <a:rPr lang="en-US" dirty="0" smtClean="0"/>
              <a:t> can be replaced by the force, </a:t>
            </a:r>
            <a:r>
              <a:rPr lang="en-US" i="1" dirty="0" smtClean="0"/>
              <a:t>F</a:t>
            </a:r>
            <a:r>
              <a:rPr lang="en-US" dirty="0" smtClean="0"/>
              <a:t>, and a moment, </a:t>
            </a:r>
            <a:r>
              <a:rPr lang="en-US" i="1" dirty="0" smtClean="0"/>
              <a:t>M</a:t>
            </a:r>
            <a:r>
              <a:rPr lang="en-US" i="1" baseline="-25000" dirty="0" smtClean="0"/>
              <a:t>O</a:t>
            </a:r>
            <a:r>
              <a:rPr lang="en-US" dirty="0" smtClean="0"/>
              <a:t>, acting at point </a:t>
            </a:r>
            <a:r>
              <a:rPr lang="en-US" i="1" dirty="0" smtClean="0"/>
              <a:t>O</a:t>
            </a:r>
            <a:r>
              <a:rPr lang="en-US" dirty="0" smtClean="0"/>
              <a:t>.</a:t>
            </a:r>
          </a:p>
        </p:txBody>
      </p: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815975" y="3016250"/>
          <a:ext cx="2863850" cy="793750"/>
        </p:xfrm>
        <a:graphic>
          <a:graphicData uri="http://schemas.openxmlformats.org/presentationml/2006/ole">
            <p:oleObj spid="_x0000_s259074" name="Equation" r:id="rId4" imgW="825480" imgH="228600" progId="">
              <p:embed/>
            </p:oleObj>
          </a:graphicData>
        </a:graphic>
      </p:graphicFrame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038600"/>
            <a:ext cx="2524125" cy="254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90800" y="4038600"/>
            <a:ext cx="3352800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953125" y="4038600"/>
            <a:ext cx="3190875" cy="264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Create a Force-Couple System at a Chosen Point</a:t>
            </a:r>
          </a:p>
        </p:txBody>
      </p:sp>
      <p:sp>
        <p:nvSpPr>
          <p:cNvPr id="12292" name="Rectangle 4"/>
          <p:cNvSpPr>
            <a:spLocks noChangeArrowheads="1"/>
          </p:cNvSpPr>
          <p:nvPr/>
        </p:nvSpPr>
        <p:spPr bwMode="auto">
          <a:xfrm>
            <a:off x="381000" y="3671888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293" name="Line 5"/>
          <p:cNvSpPr>
            <a:spLocks noChangeShapeType="1"/>
          </p:cNvSpPr>
          <p:nvPr/>
        </p:nvSpPr>
        <p:spPr bwMode="auto">
          <a:xfrm flipV="1">
            <a:off x="1143000" y="2681288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3276600" y="3671888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 flipV="1">
            <a:off x="4038600" y="2681288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296" name="Line 8"/>
          <p:cNvSpPr>
            <a:spLocks noChangeShapeType="1"/>
          </p:cNvSpPr>
          <p:nvPr/>
        </p:nvSpPr>
        <p:spPr bwMode="auto">
          <a:xfrm flipV="1">
            <a:off x="5105400" y="2681288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297" name="Line 9"/>
          <p:cNvSpPr>
            <a:spLocks noChangeShapeType="1"/>
          </p:cNvSpPr>
          <p:nvPr/>
        </p:nvSpPr>
        <p:spPr bwMode="auto">
          <a:xfrm>
            <a:off x="5105400" y="3671888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298" name="Oval 10"/>
          <p:cNvSpPr>
            <a:spLocks noChangeAspect="1" noChangeArrowheads="1"/>
          </p:cNvSpPr>
          <p:nvPr/>
        </p:nvSpPr>
        <p:spPr bwMode="auto">
          <a:xfrm>
            <a:off x="1066800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299" name="Oval 11"/>
          <p:cNvSpPr>
            <a:spLocks noChangeAspect="1" noChangeArrowheads="1"/>
          </p:cNvSpPr>
          <p:nvPr/>
        </p:nvSpPr>
        <p:spPr bwMode="auto">
          <a:xfrm>
            <a:off x="3978275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0" name="Oval 12"/>
          <p:cNvSpPr>
            <a:spLocks noChangeAspect="1" noChangeArrowheads="1"/>
          </p:cNvSpPr>
          <p:nvPr/>
        </p:nvSpPr>
        <p:spPr bwMode="auto">
          <a:xfrm>
            <a:off x="5045075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1" name="Line 13"/>
          <p:cNvSpPr>
            <a:spLocks noChangeShapeType="1"/>
          </p:cNvSpPr>
          <p:nvPr/>
        </p:nvSpPr>
        <p:spPr bwMode="auto">
          <a:xfrm>
            <a:off x="4038600" y="3671888"/>
            <a:ext cx="0" cy="106680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GB" dirty="0"/>
          </a:p>
        </p:txBody>
      </p:sp>
      <p:sp>
        <p:nvSpPr>
          <p:cNvPr id="12302" name="Line 14"/>
          <p:cNvSpPr>
            <a:spLocks noChangeShapeType="1"/>
          </p:cNvSpPr>
          <p:nvPr/>
        </p:nvSpPr>
        <p:spPr bwMode="auto">
          <a:xfrm>
            <a:off x="4114800" y="4205288"/>
            <a:ext cx="9906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triangle" w="lg" len="lg"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303" name="Oval 15"/>
          <p:cNvSpPr>
            <a:spLocks noChangeAspect="1" noChangeArrowheads="1"/>
          </p:cNvSpPr>
          <p:nvPr/>
        </p:nvSpPr>
        <p:spPr bwMode="auto">
          <a:xfrm>
            <a:off x="2149475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4" name="Rectangle 16"/>
          <p:cNvSpPr>
            <a:spLocks noChangeArrowheads="1"/>
          </p:cNvSpPr>
          <p:nvPr/>
        </p:nvSpPr>
        <p:spPr bwMode="auto">
          <a:xfrm>
            <a:off x="6400800" y="3671888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5" name="Line 17"/>
          <p:cNvSpPr>
            <a:spLocks noChangeShapeType="1"/>
          </p:cNvSpPr>
          <p:nvPr/>
        </p:nvSpPr>
        <p:spPr bwMode="auto">
          <a:xfrm flipV="1">
            <a:off x="8229600" y="2681288"/>
            <a:ext cx="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306" name="Oval 18"/>
          <p:cNvSpPr>
            <a:spLocks noChangeAspect="1" noChangeArrowheads="1"/>
          </p:cNvSpPr>
          <p:nvPr/>
        </p:nvSpPr>
        <p:spPr bwMode="auto">
          <a:xfrm>
            <a:off x="7086600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7" name="Oval 19"/>
          <p:cNvSpPr>
            <a:spLocks noChangeAspect="1" noChangeArrowheads="1"/>
          </p:cNvSpPr>
          <p:nvPr/>
        </p:nvSpPr>
        <p:spPr bwMode="auto">
          <a:xfrm>
            <a:off x="8169275" y="35956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2308" name="Freeform 20"/>
          <p:cNvSpPr>
            <a:spLocks/>
          </p:cNvSpPr>
          <p:nvPr/>
        </p:nvSpPr>
        <p:spPr bwMode="auto">
          <a:xfrm>
            <a:off x="7848600" y="3367088"/>
            <a:ext cx="762000" cy="736600"/>
          </a:xfrm>
          <a:custGeom>
            <a:avLst/>
            <a:gdLst>
              <a:gd name="T0" fmla="*/ 0 w 792"/>
              <a:gd name="T1" fmla="*/ 406884 h 840"/>
              <a:gd name="T2" fmla="*/ 46182 w 792"/>
              <a:gd name="T3" fmla="*/ 154335 h 840"/>
              <a:gd name="T4" fmla="*/ 230909 w 792"/>
              <a:gd name="T5" fmla="*/ 28061 h 840"/>
              <a:gd name="T6" fmla="*/ 508000 w 792"/>
              <a:gd name="T7" fmla="*/ 28061 h 840"/>
              <a:gd name="T8" fmla="*/ 692727 w 792"/>
              <a:gd name="T9" fmla="*/ 196427 h 840"/>
              <a:gd name="T10" fmla="*/ 738909 w 792"/>
              <a:gd name="T11" fmla="*/ 491067 h 840"/>
              <a:gd name="T12" fmla="*/ 554182 w 792"/>
              <a:gd name="T13" fmla="*/ 701524 h 840"/>
              <a:gd name="T14" fmla="*/ 323273 w 792"/>
              <a:gd name="T15" fmla="*/ 701524 h 8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92"/>
              <a:gd name="T25" fmla="*/ 0 h 840"/>
              <a:gd name="T26" fmla="*/ 792 w 792"/>
              <a:gd name="T27" fmla="*/ 840 h 8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92" h="840">
                <a:moveTo>
                  <a:pt x="0" y="464"/>
                </a:moveTo>
                <a:cubicBezTo>
                  <a:pt x="4" y="356"/>
                  <a:pt x="8" y="248"/>
                  <a:pt x="48" y="176"/>
                </a:cubicBezTo>
                <a:cubicBezTo>
                  <a:pt x="88" y="104"/>
                  <a:pt x="160" y="56"/>
                  <a:pt x="240" y="32"/>
                </a:cubicBezTo>
                <a:cubicBezTo>
                  <a:pt x="320" y="8"/>
                  <a:pt x="448" y="0"/>
                  <a:pt x="528" y="32"/>
                </a:cubicBezTo>
                <a:cubicBezTo>
                  <a:pt x="608" y="64"/>
                  <a:pt x="680" y="136"/>
                  <a:pt x="720" y="224"/>
                </a:cubicBezTo>
                <a:cubicBezTo>
                  <a:pt x="760" y="312"/>
                  <a:pt x="792" y="464"/>
                  <a:pt x="768" y="560"/>
                </a:cubicBezTo>
                <a:cubicBezTo>
                  <a:pt x="744" y="656"/>
                  <a:pt x="648" y="760"/>
                  <a:pt x="576" y="800"/>
                </a:cubicBezTo>
                <a:cubicBezTo>
                  <a:pt x="504" y="840"/>
                  <a:pt x="420" y="820"/>
                  <a:pt x="336" y="8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2309" name="Text Box 21"/>
          <p:cNvSpPr txBox="1">
            <a:spLocks noChangeArrowheads="1"/>
          </p:cNvSpPr>
          <p:nvPr/>
        </p:nvSpPr>
        <p:spPr bwMode="auto">
          <a:xfrm>
            <a:off x="685800" y="252888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</a:p>
        </p:txBody>
      </p:sp>
      <p:sp>
        <p:nvSpPr>
          <p:cNvPr id="12310" name="Text Box 22"/>
          <p:cNvSpPr txBox="1">
            <a:spLocks noChangeArrowheads="1"/>
          </p:cNvSpPr>
          <p:nvPr/>
        </p:nvSpPr>
        <p:spPr bwMode="auto">
          <a:xfrm>
            <a:off x="3581400" y="252888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</a:p>
        </p:txBody>
      </p:sp>
      <p:sp>
        <p:nvSpPr>
          <p:cNvPr id="12311" name="Text Box 23"/>
          <p:cNvSpPr txBox="1">
            <a:spLocks noChangeArrowheads="1"/>
          </p:cNvSpPr>
          <p:nvPr/>
        </p:nvSpPr>
        <p:spPr bwMode="auto">
          <a:xfrm>
            <a:off x="5257800" y="252888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</a:p>
        </p:txBody>
      </p:sp>
      <p:sp>
        <p:nvSpPr>
          <p:cNvPr id="12312" name="Text Box 24"/>
          <p:cNvSpPr txBox="1">
            <a:spLocks noChangeArrowheads="1"/>
          </p:cNvSpPr>
          <p:nvPr/>
        </p:nvSpPr>
        <p:spPr bwMode="auto">
          <a:xfrm>
            <a:off x="7772400" y="252888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</a:p>
        </p:txBody>
      </p:sp>
      <p:sp>
        <p:nvSpPr>
          <p:cNvPr id="12313" name="Text Box 25"/>
          <p:cNvSpPr txBox="1">
            <a:spLocks noChangeArrowheads="1"/>
          </p:cNvSpPr>
          <p:nvPr/>
        </p:nvSpPr>
        <p:spPr bwMode="auto">
          <a:xfrm>
            <a:off x="5181600" y="4295775"/>
            <a:ext cx="3810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</a:p>
        </p:txBody>
      </p:sp>
      <p:sp>
        <p:nvSpPr>
          <p:cNvPr id="12314" name="Text Box 26"/>
          <p:cNvSpPr txBox="1">
            <a:spLocks noChangeArrowheads="1"/>
          </p:cNvSpPr>
          <p:nvPr/>
        </p:nvSpPr>
        <p:spPr bwMode="auto">
          <a:xfrm>
            <a:off x="8305800" y="40528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M</a:t>
            </a:r>
            <a:r>
              <a:rPr lang="en-US" sz="2800" i="1" baseline="-25000" dirty="0">
                <a:latin typeface="Times New Roman" pitchFamily="18" charset="0"/>
              </a:rPr>
              <a:t>A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2315" name="Text Box 27"/>
          <p:cNvSpPr txBox="1">
            <a:spLocks noChangeArrowheads="1"/>
          </p:cNvSpPr>
          <p:nvPr/>
        </p:nvSpPr>
        <p:spPr bwMode="auto">
          <a:xfrm>
            <a:off x="2514600" y="3976688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12316" name="Text Box 28"/>
          <p:cNvSpPr txBox="1">
            <a:spLocks noChangeArrowheads="1"/>
          </p:cNvSpPr>
          <p:nvPr/>
        </p:nvSpPr>
        <p:spPr bwMode="auto">
          <a:xfrm>
            <a:off x="5638800" y="3976688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12317" name="Text Box 29"/>
          <p:cNvSpPr txBox="1">
            <a:spLocks noChangeArrowheads="1"/>
          </p:cNvSpPr>
          <p:nvPr/>
        </p:nvSpPr>
        <p:spPr bwMode="auto">
          <a:xfrm>
            <a:off x="4419600" y="4281488"/>
            <a:ext cx="381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d</a:t>
            </a: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2565400" y="2744788"/>
          <a:ext cx="914400" cy="190500"/>
        </p:xfrm>
        <a:graphic>
          <a:graphicData uri="http://schemas.openxmlformats.org/presentationml/2006/ole">
            <p:oleObj spid="_x0000_s260098" name="Equation" r:id="rId4" imgW="914400" imgH="190080" progId="">
              <p:embed/>
            </p:oleObj>
          </a:graphicData>
        </a:graphic>
      </p:graphicFrame>
      <p:sp>
        <p:nvSpPr>
          <p:cNvPr id="12318" name="Text Box 31"/>
          <p:cNvSpPr txBox="1">
            <a:spLocks noChangeArrowheads="1"/>
          </p:cNvSpPr>
          <p:nvPr/>
        </p:nvSpPr>
        <p:spPr bwMode="auto">
          <a:xfrm>
            <a:off x="6477000" y="5653088"/>
            <a:ext cx="16002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M</a:t>
            </a:r>
            <a:r>
              <a:rPr lang="en-US" sz="2800" i="1" baseline="-25000" dirty="0">
                <a:latin typeface="Times New Roman" pitchFamily="18" charset="0"/>
              </a:rPr>
              <a:t>A</a:t>
            </a:r>
            <a:r>
              <a:rPr lang="en-US" sz="2800" dirty="0">
                <a:latin typeface="Times New Roman" pitchFamily="18" charset="0"/>
              </a:rPr>
              <a:t> = </a:t>
            </a:r>
            <a:r>
              <a:rPr lang="en-US" sz="2800" i="1" dirty="0">
                <a:latin typeface="Times New Roman" pitchFamily="18" charset="0"/>
              </a:rPr>
              <a:t>d F</a:t>
            </a:r>
          </a:p>
        </p:txBody>
      </p:sp>
      <p:sp>
        <p:nvSpPr>
          <p:cNvPr id="12319" name="Text Box 32"/>
          <p:cNvSpPr txBox="1">
            <a:spLocks noChangeArrowheads="1"/>
          </p:cNvSpPr>
          <p:nvPr/>
        </p:nvSpPr>
        <p:spPr bwMode="auto">
          <a:xfrm>
            <a:off x="5257800" y="3214688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A</a:t>
            </a:r>
          </a:p>
        </p:txBody>
      </p:sp>
      <p:sp>
        <p:nvSpPr>
          <p:cNvPr id="12320" name="Text Box 33"/>
          <p:cNvSpPr txBox="1">
            <a:spLocks noChangeArrowheads="1"/>
          </p:cNvSpPr>
          <p:nvPr/>
        </p:nvSpPr>
        <p:spPr bwMode="auto">
          <a:xfrm>
            <a:off x="3581400" y="3214688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B</a:t>
            </a:r>
          </a:p>
        </p:txBody>
      </p:sp>
      <p:sp>
        <p:nvSpPr>
          <p:cNvPr id="12321" name="Text Box 34"/>
          <p:cNvSpPr txBox="1">
            <a:spLocks noChangeArrowheads="1"/>
          </p:cNvSpPr>
          <p:nvPr/>
        </p:nvSpPr>
        <p:spPr bwMode="auto">
          <a:xfrm>
            <a:off x="2438400" y="3214688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A</a:t>
            </a:r>
          </a:p>
        </p:txBody>
      </p:sp>
      <p:sp>
        <p:nvSpPr>
          <p:cNvPr id="12322" name="Text Box 35"/>
          <p:cNvSpPr txBox="1">
            <a:spLocks noChangeArrowheads="1"/>
          </p:cNvSpPr>
          <p:nvPr/>
        </p:nvSpPr>
        <p:spPr bwMode="auto">
          <a:xfrm>
            <a:off x="762000" y="3214688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B</a:t>
            </a:r>
          </a:p>
        </p:txBody>
      </p:sp>
      <p:sp>
        <p:nvSpPr>
          <p:cNvPr id="12323" name="Text Box 36"/>
          <p:cNvSpPr txBox="1">
            <a:spLocks noChangeArrowheads="1"/>
          </p:cNvSpPr>
          <p:nvPr/>
        </p:nvSpPr>
        <p:spPr bwMode="auto">
          <a:xfrm>
            <a:off x="8545513" y="3214688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A</a:t>
            </a:r>
          </a:p>
        </p:txBody>
      </p:sp>
      <p:sp>
        <p:nvSpPr>
          <p:cNvPr id="12324" name="Text Box 37"/>
          <p:cNvSpPr txBox="1">
            <a:spLocks noChangeArrowheads="1"/>
          </p:cNvSpPr>
          <p:nvPr/>
        </p:nvSpPr>
        <p:spPr bwMode="auto">
          <a:xfrm>
            <a:off x="6869113" y="3214688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r>
              <a:rPr lang="en-US" sz="4000" dirty="0" smtClean="0"/>
              <a:t>Reducing a System of Forces to a Resultant Force-Couple System (at a Chosen Point)</a:t>
            </a:r>
          </a:p>
        </p:txBody>
      </p:sp>
      <p:sp>
        <p:nvSpPr>
          <p:cNvPr id="13316" name="Rectangle 3"/>
          <p:cNvSpPr>
            <a:spLocks noChangeArrowheads="1"/>
          </p:cNvSpPr>
          <p:nvPr/>
        </p:nvSpPr>
        <p:spPr bwMode="auto">
          <a:xfrm>
            <a:off x="762000" y="2895600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3317" name="Line 4"/>
          <p:cNvSpPr>
            <a:spLocks noChangeShapeType="1"/>
          </p:cNvSpPr>
          <p:nvPr/>
        </p:nvSpPr>
        <p:spPr bwMode="auto">
          <a:xfrm flipH="1" flipV="1">
            <a:off x="914400" y="2133600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18" name="Text Box 20"/>
          <p:cNvSpPr txBox="1">
            <a:spLocks noChangeArrowheads="1"/>
          </p:cNvSpPr>
          <p:nvPr/>
        </p:nvSpPr>
        <p:spPr bwMode="auto">
          <a:xfrm>
            <a:off x="1143000" y="19192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1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19" name="Line 37"/>
          <p:cNvSpPr>
            <a:spLocks noChangeShapeType="1"/>
          </p:cNvSpPr>
          <p:nvPr/>
        </p:nvSpPr>
        <p:spPr bwMode="auto">
          <a:xfrm flipV="1">
            <a:off x="2590800" y="2895600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20" name="Line 38"/>
          <p:cNvSpPr>
            <a:spLocks noChangeShapeType="1"/>
          </p:cNvSpPr>
          <p:nvPr/>
        </p:nvSpPr>
        <p:spPr bwMode="auto">
          <a:xfrm flipH="1">
            <a:off x="1219200" y="4648200"/>
            <a:ext cx="685800" cy="990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21" name="Oval 39"/>
          <p:cNvSpPr>
            <a:spLocks noChangeAspect="1" noChangeArrowheads="1"/>
          </p:cNvSpPr>
          <p:nvPr/>
        </p:nvSpPr>
        <p:spPr bwMode="auto">
          <a:xfrm>
            <a:off x="1143000" y="3581400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3322" name="Text Box 40"/>
          <p:cNvSpPr txBox="1">
            <a:spLocks noChangeArrowheads="1"/>
          </p:cNvSpPr>
          <p:nvPr/>
        </p:nvSpPr>
        <p:spPr bwMode="auto">
          <a:xfrm>
            <a:off x="773113" y="3429000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A</a:t>
            </a:r>
          </a:p>
        </p:txBody>
      </p:sp>
      <p:sp>
        <p:nvSpPr>
          <p:cNvPr id="13323" name="Line 41"/>
          <p:cNvSpPr>
            <a:spLocks noChangeShapeType="1"/>
          </p:cNvSpPr>
          <p:nvPr/>
        </p:nvSpPr>
        <p:spPr bwMode="auto">
          <a:xfrm flipV="1">
            <a:off x="1225550" y="2922588"/>
            <a:ext cx="325438" cy="661987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24" name="Line 42"/>
          <p:cNvSpPr>
            <a:spLocks noChangeShapeType="1"/>
          </p:cNvSpPr>
          <p:nvPr/>
        </p:nvSpPr>
        <p:spPr bwMode="auto">
          <a:xfrm>
            <a:off x="1254125" y="3656013"/>
            <a:ext cx="1316038" cy="4762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25" name="Line 43"/>
          <p:cNvSpPr>
            <a:spLocks noChangeShapeType="1"/>
          </p:cNvSpPr>
          <p:nvPr/>
        </p:nvSpPr>
        <p:spPr bwMode="auto">
          <a:xfrm>
            <a:off x="1239838" y="3717925"/>
            <a:ext cx="654050" cy="928688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26" name="Text Box 44"/>
          <p:cNvSpPr txBox="1">
            <a:spLocks noChangeArrowheads="1"/>
          </p:cNvSpPr>
          <p:nvPr/>
        </p:nvSpPr>
        <p:spPr bwMode="auto">
          <a:xfrm>
            <a:off x="2971800" y="32766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2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27" name="Text Box 45"/>
          <p:cNvSpPr txBox="1">
            <a:spLocks noChangeArrowheads="1"/>
          </p:cNvSpPr>
          <p:nvPr/>
        </p:nvSpPr>
        <p:spPr bwMode="auto">
          <a:xfrm>
            <a:off x="1524000" y="51054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3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28" name="Text Box 46"/>
          <p:cNvSpPr txBox="1">
            <a:spLocks noChangeArrowheads="1"/>
          </p:cNvSpPr>
          <p:nvPr/>
        </p:nvSpPr>
        <p:spPr bwMode="auto">
          <a:xfrm>
            <a:off x="914400" y="29098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1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29" name="Text Box 47"/>
          <p:cNvSpPr txBox="1">
            <a:spLocks noChangeArrowheads="1"/>
          </p:cNvSpPr>
          <p:nvPr/>
        </p:nvSpPr>
        <p:spPr bwMode="auto">
          <a:xfrm>
            <a:off x="1676400" y="3124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2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30" name="Text Box 48"/>
          <p:cNvSpPr txBox="1">
            <a:spLocks noChangeArrowheads="1"/>
          </p:cNvSpPr>
          <p:nvPr/>
        </p:nvSpPr>
        <p:spPr bwMode="auto">
          <a:xfrm>
            <a:off x="1066800" y="3886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3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31" name="Text Box 51"/>
          <p:cNvSpPr txBox="1">
            <a:spLocks noChangeArrowheads="1"/>
          </p:cNvSpPr>
          <p:nvPr/>
        </p:nvSpPr>
        <p:spPr bwMode="auto">
          <a:xfrm>
            <a:off x="3505200" y="3581400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13332" name="Rectangle 52"/>
          <p:cNvSpPr>
            <a:spLocks noChangeArrowheads="1"/>
          </p:cNvSpPr>
          <p:nvPr/>
        </p:nvSpPr>
        <p:spPr bwMode="auto">
          <a:xfrm>
            <a:off x="4724400" y="2881313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3333" name="Oval 56"/>
          <p:cNvSpPr>
            <a:spLocks noChangeAspect="1" noChangeArrowheads="1"/>
          </p:cNvSpPr>
          <p:nvPr/>
        </p:nvSpPr>
        <p:spPr bwMode="auto">
          <a:xfrm>
            <a:off x="5105400" y="3567113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13334" name="Freeform 66"/>
          <p:cNvSpPr>
            <a:spLocks/>
          </p:cNvSpPr>
          <p:nvPr/>
        </p:nvSpPr>
        <p:spPr bwMode="auto">
          <a:xfrm flipH="1">
            <a:off x="4800600" y="3276600"/>
            <a:ext cx="762000" cy="736600"/>
          </a:xfrm>
          <a:custGeom>
            <a:avLst/>
            <a:gdLst>
              <a:gd name="T0" fmla="*/ 0 w 792"/>
              <a:gd name="T1" fmla="*/ 406884 h 840"/>
              <a:gd name="T2" fmla="*/ 46182 w 792"/>
              <a:gd name="T3" fmla="*/ 154335 h 840"/>
              <a:gd name="T4" fmla="*/ 230909 w 792"/>
              <a:gd name="T5" fmla="*/ 28061 h 840"/>
              <a:gd name="T6" fmla="*/ 508000 w 792"/>
              <a:gd name="T7" fmla="*/ 28061 h 840"/>
              <a:gd name="T8" fmla="*/ 692727 w 792"/>
              <a:gd name="T9" fmla="*/ 196427 h 840"/>
              <a:gd name="T10" fmla="*/ 738909 w 792"/>
              <a:gd name="T11" fmla="*/ 491067 h 840"/>
              <a:gd name="T12" fmla="*/ 554182 w 792"/>
              <a:gd name="T13" fmla="*/ 701524 h 840"/>
              <a:gd name="T14" fmla="*/ 323273 w 792"/>
              <a:gd name="T15" fmla="*/ 701524 h 8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92"/>
              <a:gd name="T25" fmla="*/ 0 h 840"/>
              <a:gd name="T26" fmla="*/ 792 w 792"/>
              <a:gd name="T27" fmla="*/ 840 h 8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92" h="840">
                <a:moveTo>
                  <a:pt x="0" y="464"/>
                </a:moveTo>
                <a:cubicBezTo>
                  <a:pt x="4" y="356"/>
                  <a:pt x="8" y="248"/>
                  <a:pt x="48" y="176"/>
                </a:cubicBezTo>
                <a:cubicBezTo>
                  <a:pt x="88" y="104"/>
                  <a:pt x="160" y="56"/>
                  <a:pt x="240" y="32"/>
                </a:cubicBezTo>
                <a:cubicBezTo>
                  <a:pt x="320" y="8"/>
                  <a:pt x="448" y="0"/>
                  <a:pt x="528" y="32"/>
                </a:cubicBezTo>
                <a:cubicBezTo>
                  <a:pt x="608" y="64"/>
                  <a:pt x="680" y="136"/>
                  <a:pt x="720" y="224"/>
                </a:cubicBezTo>
                <a:cubicBezTo>
                  <a:pt x="760" y="312"/>
                  <a:pt x="792" y="464"/>
                  <a:pt x="768" y="560"/>
                </a:cubicBezTo>
                <a:cubicBezTo>
                  <a:pt x="744" y="656"/>
                  <a:pt x="648" y="760"/>
                  <a:pt x="576" y="800"/>
                </a:cubicBezTo>
                <a:cubicBezTo>
                  <a:pt x="504" y="840"/>
                  <a:pt x="420" y="820"/>
                  <a:pt x="336" y="8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35" name="Line 67"/>
          <p:cNvSpPr>
            <a:spLocks noChangeShapeType="1"/>
          </p:cNvSpPr>
          <p:nvPr/>
        </p:nvSpPr>
        <p:spPr bwMode="auto">
          <a:xfrm flipV="1">
            <a:off x="5208588" y="2055813"/>
            <a:ext cx="180975" cy="14763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13336" name="Text Box 50"/>
          <p:cNvSpPr txBox="1">
            <a:spLocks noChangeArrowheads="1"/>
          </p:cNvSpPr>
          <p:nvPr/>
        </p:nvSpPr>
        <p:spPr bwMode="auto">
          <a:xfrm>
            <a:off x="4800600" y="40386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M</a:t>
            </a:r>
            <a:r>
              <a:rPr lang="en-US" sz="2800" i="1" baseline="-25000" dirty="0">
                <a:latin typeface="Times New Roman" pitchFamily="18" charset="0"/>
              </a:rPr>
              <a:t>A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13337" name="Text Box 68"/>
          <p:cNvSpPr txBox="1">
            <a:spLocks noChangeArrowheads="1"/>
          </p:cNvSpPr>
          <p:nvPr/>
        </p:nvSpPr>
        <p:spPr bwMode="auto">
          <a:xfrm>
            <a:off x="4800600" y="21478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4648200" y="5029200"/>
          <a:ext cx="2438400" cy="1350963"/>
        </p:xfrm>
        <a:graphic>
          <a:graphicData uri="http://schemas.openxmlformats.org/presentationml/2006/ole">
            <p:oleObj spid="_x0000_s261122" name="Equation" r:id="rId4" imgW="939600" imgH="520560" progId="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sz="4000" dirty="0" smtClean="0"/>
              <a:t>Reduce a System of Forces to a Single Resultant Force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228600" y="1966913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64" name="Line 4"/>
          <p:cNvSpPr>
            <a:spLocks noChangeShapeType="1"/>
          </p:cNvSpPr>
          <p:nvPr/>
        </p:nvSpPr>
        <p:spPr bwMode="auto">
          <a:xfrm flipH="1" flipV="1">
            <a:off x="381000" y="1204913"/>
            <a:ext cx="6858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609600" y="9906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1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66" name="Line 6"/>
          <p:cNvSpPr>
            <a:spLocks noChangeShapeType="1"/>
          </p:cNvSpPr>
          <p:nvPr/>
        </p:nvSpPr>
        <p:spPr bwMode="auto">
          <a:xfrm flipV="1">
            <a:off x="2057400" y="1966913"/>
            <a:ext cx="1295400" cy="7620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 flipH="1">
            <a:off x="381000" y="3719513"/>
            <a:ext cx="990600" cy="5476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68" name="Oval 8"/>
          <p:cNvSpPr>
            <a:spLocks noChangeAspect="1" noChangeArrowheads="1"/>
          </p:cNvSpPr>
          <p:nvPr/>
        </p:nvSpPr>
        <p:spPr bwMode="auto">
          <a:xfrm>
            <a:off x="609600" y="2652713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69" name="Text Box 9"/>
          <p:cNvSpPr txBox="1">
            <a:spLocks noChangeArrowheads="1"/>
          </p:cNvSpPr>
          <p:nvPr/>
        </p:nvSpPr>
        <p:spPr bwMode="auto">
          <a:xfrm>
            <a:off x="239713" y="2500313"/>
            <a:ext cx="3698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A</a:t>
            </a:r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V="1">
            <a:off x="692150" y="1993900"/>
            <a:ext cx="325438" cy="661988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720725" y="2727325"/>
            <a:ext cx="1316038" cy="4763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>
            <a:off x="706438" y="2789238"/>
            <a:ext cx="654050" cy="928687"/>
          </a:xfrm>
          <a:prstGeom prst="line">
            <a:avLst/>
          </a:prstGeom>
          <a:noFill/>
          <a:ln w="38100">
            <a:solidFill>
              <a:srgbClr val="339966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73" name="Text Box 13"/>
          <p:cNvSpPr txBox="1">
            <a:spLocks noChangeArrowheads="1"/>
          </p:cNvSpPr>
          <p:nvPr/>
        </p:nvSpPr>
        <p:spPr bwMode="auto">
          <a:xfrm>
            <a:off x="2438400" y="2347913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2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74" name="Text Box 14"/>
          <p:cNvSpPr txBox="1">
            <a:spLocks noChangeArrowheads="1"/>
          </p:cNvSpPr>
          <p:nvPr/>
        </p:nvSpPr>
        <p:spPr bwMode="auto">
          <a:xfrm>
            <a:off x="838200" y="39624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F</a:t>
            </a:r>
            <a:r>
              <a:rPr lang="en-US" sz="2800" baseline="-25000" dirty="0">
                <a:latin typeface="Times New Roman" pitchFamily="18" charset="0"/>
              </a:rPr>
              <a:t>3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75" name="Text Box 15"/>
          <p:cNvSpPr txBox="1">
            <a:spLocks noChangeArrowheads="1"/>
          </p:cNvSpPr>
          <p:nvPr/>
        </p:nvSpPr>
        <p:spPr bwMode="auto">
          <a:xfrm>
            <a:off x="381000" y="1981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1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76" name="Text Box 16"/>
          <p:cNvSpPr txBox="1">
            <a:spLocks noChangeArrowheads="1"/>
          </p:cNvSpPr>
          <p:nvPr/>
        </p:nvSpPr>
        <p:spPr bwMode="auto">
          <a:xfrm>
            <a:off x="1143000" y="2195513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2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77" name="Text Box 17"/>
          <p:cNvSpPr txBox="1">
            <a:spLocks noChangeArrowheads="1"/>
          </p:cNvSpPr>
          <p:nvPr/>
        </p:nvSpPr>
        <p:spPr bwMode="auto">
          <a:xfrm>
            <a:off x="533400" y="2957513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  <a:r>
              <a:rPr lang="en-US" sz="2800" baseline="-25000" dirty="0">
                <a:latin typeface="Times New Roman" pitchFamily="18" charset="0"/>
              </a:rPr>
              <a:t>3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78" name="Text Box 18"/>
          <p:cNvSpPr txBox="1">
            <a:spLocks noChangeArrowheads="1"/>
          </p:cNvSpPr>
          <p:nvPr/>
        </p:nvSpPr>
        <p:spPr bwMode="auto">
          <a:xfrm>
            <a:off x="2743200" y="2652713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6579" name="Rectangle 19"/>
          <p:cNvSpPr>
            <a:spLocks noChangeArrowheads="1"/>
          </p:cNvSpPr>
          <p:nvPr/>
        </p:nvSpPr>
        <p:spPr bwMode="auto">
          <a:xfrm>
            <a:off x="3733800" y="1952625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80" name="Oval 20"/>
          <p:cNvSpPr>
            <a:spLocks noChangeAspect="1" noChangeArrowheads="1"/>
          </p:cNvSpPr>
          <p:nvPr/>
        </p:nvSpPr>
        <p:spPr bwMode="auto">
          <a:xfrm>
            <a:off x="4114800" y="2638425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81" name="Freeform 21"/>
          <p:cNvSpPr>
            <a:spLocks/>
          </p:cNvSpPr>
          <p:nvPr/>
        </p:nvSpPr>
        <p:spPr bwMode="auto">
          <a:xfrm flipH="1">
            <a:off x="3810000" y="2347913"/>
            <a:ext cx="762000" cy="736600"/>
          </a:xfrm>
          <a:custGeom>
            <a:avLst/>
            <a:gdLst>
              <a:gd name="T0" fmla="*/ 0 w 792"/>
              <a:gd name="T1" fmla="*/ 406884 h 840"/>
              <a:gd name="T2" fmla="*/ 46182 w 792"/>
              <a:gd name="T3" fmla="*/ 154335 h 840"/>
              <a:gd name="T4" fmla="*/ 230909 w 792"/>
              <a:gd name="T5" fmla="*/ 28061 h 840"/>
              <a:gd name="T6" fmla="*/ 508000 w 792"/>
              <a:gd name="T7" fmla="*/ 28061 h 840"/>
              <a:gd name="T8" fmla="*/ 692727 w 792"/>
              <a:gd name="T9" fmla="*/ 196427 h 840"/>
              <a:gd name="T10" fmla="*/ 738909 w 792"/>
              <a:gd name="T11" fmla="*/ 491067 h 840"/>
              <a:gd name="T12" fmla="*/ 554182 w 792"/>
              <a:gd name="T13" fmla="*/ 701524 h 840"/>
              <a:gd name="T14" fmla="*/ 323273 w 792"/>
              <a:gd name="T15" fmla="*/ 701524 h 8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92"/>
              <a:gd name="T25" fmla="*/ 0 h 840"/>
              <a:gd name="T26" fmla="*/ 792 w 792"/>
              <a:gd name="T27" fmla="*/ 840 h 8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92" h="840">
                <a:moveTo>
                  <a:pt x="0" y="464"/>
                </a:moveTo>
                <a:cubicBezTo>
                  <a:pt x="4" y="356"/>
                  <a:pt x="8" y="248"/>
                  <a:pt x="48" y="176"/>
                </a:cubicBezTo>
                <a:cubicBezTo>
                  <a:pt x="88" y="104"/>
                  <a:pt x="160" y="56"/>
                  <a:pt x="240" y="32"/>
                </a:cubicBezTo>
                <a:cubicBezTo>
                  <a:pt x="320" y="8"/>
                  <a:pt x="448" y="0"/>
                  <a:pt x="528" y="32"/>
                </a:cubicBezTo>
                <a:cubicBezTo>
                  <a:pt x="608" y="64"/>
                  <a:pt x="680" y="136"/>
                  <a:pt x="720" y="224"/>
                </a:cubicBezTo>
                <a:cubicBezTo>
                  <a:pt x="760" y="312"/>
                  <a:pt x="792" y="464"/>
                  <a:pt x="768" y="560"/>
                </a:cubicBezTo>
                <a:cubicBezTo>
                  <a:pt x="744" y="656"/>
                  <a:pt x="648" y="760"/>
                  <a:pt x="576" y="800"/>
                </a:cubicBezTo>
                <a:cubicBezTo>
                  <a:pt x="504" y="840"/>
                  <a:pt x="420" y="820"/>
                  <a:pt x="336" y="8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82" name="Line 22"/>
          <p:cNvSpPr>
            <a:spLocks noChangeShapeType="1"/>
          </p:cNvSpPr>
          <p:nvPr/>
        </p:nvSpPr>
        <p:spPr bwMode="auto">
          <a:xfrm flipV="1">
            <a:off x="4217988" y="1219200"/>
            <a:ext cx="658812" cy="138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83" name="Text Box 23"/>
          <p:cNvSpPr txBox="1">
            <a:spLocks noChangeArrowheads="1"/>
          </p:cNvSpPr>
          <p:nvPr/>
        </p:nvSpPr>
        <p:spPr bwMode="auto">
          <a:xfrm>
            <a:off x="3810000" y="3109913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M</a:t>
            </a:r>
            <a:r>
              <a:rPr lang="en-US" sz="2800" i="1" baseline="-25000" dirty="0">
                <a:latin typeface="Times New Roman" pitchFamily="18" charset="0"/>
              </a:rPr>
              <a:t>A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84" name="Text Box 24"/>
          <p:cNvSpPr txBox="1">
            <a:spLocks noChangeArrowheads="1"/>
          </p:cNvSpPr>
          <p:nvPr/>
        </p:nvSpPr>
        <p:spPr bwMode="auto">
          <a:xfrm>
            <a:off x="4267200" y="1219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sp>
        <p:nvSpPr>
          <p:cNvPr id="66585" name="Text Box 26"/>
          <p:cNvSpPr txBox="1">
            <a:spLocks noChangeArrowheads="1"/>
          </p:cNvSpPr>
          <p:nvPr/>
        </p:nvSpPr>
        <p:spPr bwMode="auto">
          <a:xfrm>
            <a:off x="5813425" y="2652713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6586" name="Rectangle 29"/>
          <p:cNvSpPr>
            <a:spLocks noChangeArrowheads="1"/>
          </p:cNvSpPr>
          <p:nvPr/>
        </p:nvSpPr>
        <p:spPr bwMode="auto">
          <a:xfrm>
            <a:off x="6781800" y="1968500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87" name="Oval 30"/>
          <p:cNvSpPr>
            <a:spLocks noChangeAspect="1" noChangeArrowheads="1"/>
          </p:cNvSpPr>
          <p:nvPr/>
        </p:nvSpPr>
        <p:spPr bwMode="auto">
          <a:xfrm>
            <a:off x="7162800" y="2654300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88" name="Freeform 31"/>
          <p:cNvSpPr>
            <a:spLocks/>
          </p:cNvSpPr>
          <p:nvPr/>
        </p:nvSpPr>
        <p:spPr bwMode="auto">
          <a:xfrm flipH="1">
            <a:off x="6858000" y="2363788"/>
            <a:ext cx="762000" cy="736600"/>
          </a:xfrm>
          <a:custGeom>
            <a:avLst/>
            <a:gdLst>
              <a:gd name="T0" fmla="*/ 0 w 792"/>
              <a:gd name="T1" fmla="*/ 406884 h 840"/>
              <a:gd name="T2" fmla="*/ 46182 w 792"/>
              <a:gd name="T3" fmla="*/ 154335 h 840"/>
              <a:gd name="T4" fmla="*/ 230909 w 792"/>
              <a:gd name="T5" fmla="*/ 28061 h 840"/>
              <a:gd name="T6" fmla="*/ 508000 w 792"/>
              <a:gd name="T7" fmla="*/ 28061 h 840"/>
              <a:gd name="T8" fmla="*/ 692727 w 792"/>
              <a:gd name="T9" fmla="*/ 196427 h 840"/>
              <a:gd name="T10" fmla="*/ 738909 w 792"/>
              <a:gd name="T11" fmla="*/ 491067 h 840"/>
              <a:gd name="T12" fmla="*/ 554182 w 792"/>
              <a:gd name="T13" fmla="*/ 701524 h 840"/>
              <a:gd name="T14" fmla="*/ 323273 w 792"/>
              <a:gd name="T15" fmla="*/ 701524 h 84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792"/>
              <a:gd name="T25" fmla="*/ 0 h 840"/>
              <a:gd name="T26" fmla="*/ 792 w 792"/>
              <a:gd name="T27" fmla="*/ 840 h 84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792" h="840">
                <a:moveTo>
                  <a:pt x="0" y="464"/>
                </a:moveTo>
                <a:cubicBezTo>
                  <a:pt x="4" y="356"/>
                  <a:pt x="8" y="248"/>
                  <a:pt x="48" y="176"/>
                </a:cubicBezTo>
                <a:cubicBezTo>
                  <a:pt x="88" y="104"/>
                  <a:pt x="160" y="56"/>
                  <a:pt x="240" y="32"/>
                </a:cubicBezTo>
                <a:cubicBezTo>
                  <a:pt x="320" y="8"/>
                  <a:pt x="448" y="0"/>
                  <a:pt x="528" y="32"/>
                </a:cubicBezTo>
                <a:cubicBezTo>
                  <a:pt x="608" y="64"/>
                  <a:pt x="680" y="136"/>
                  <a:pt x="720" y="224"/>
                </a:cubicBezTo>
                <a:cubicBezTo>
                  <a:pt x="760" y="312"/>
                  <a:pt x="792" y="464"/>
                  <a:pt x="768" y="560"/>
                </a:cubicBezTo>
                <a:cubicBezTo>
                  <a:pt x="744" y="656"/>
                  <a:pt x="648" y="760"/>
                  <a:pt x="576" y="800"/>
                </a:cubicBezTo>
                <a:cubicBezTo>
                  <a:pt x="504" y="840"/>
                  <a:pt x="420" y="820"/>
                  <a:pt x="336" y="800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89" name="Text Box 33"/>
          <p:cNvSpPr txBox="1">
            <a:spLocks noChangeArrowheads="1"/>
          </p:cNvSpPr>
          <p:nvPr/>
        </p:nvSpPr>
        <p:spPr bwMode="auto">
          <a:xfrm>
            <a:off x="6858000" y="31257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M</a:t>
            </a:r>
            <a:r>
              <a:rPr lang="en-US" sz="2800" i="1" baseline="-25000" dirty="0">
                <a:latin typeface="Times New Roman" pitchFamily="18" charset="0"/>
              </a:rPr>
              <a:t>A</a:t>
            </a:r>
            <a:endParaRPr lang="en-US" sz="2800" i="1" dirty="0">
              <a:latin typeface="Times New Roman" pitchFamily="18" charset="0"/>
            </a:endParaRPr>
          </a:p>
        </p:txBody>
      </p:sp>
      <p:sp>
        <p:nvSpPr>
          <p:cNvPr id="66590" name="Text Box 34"/>
          <p:cNvSpPr txBox="1">
            <a:spLocks noChangeArrowheads="1"/>
          </p:cNvSpPr>
          <p:nvPr/>
        </p:nvSpPr>
        <p:spPr bwMode="auto">
          <a:xfrm>
            <a:off x="7315200" y="1235075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sp>
        <p:nvSpPr>
          <p:cNvPr id="66591" name="Oval 35"/>
          <p:cNvSpPr>
            <a:spLocks noChangeAspect="1" noChangeArrowheads="1"/>
          </p:cNvSpPr>
          <p:nvPr/>
        </p:nvSpPr>
        <p:spPr bwMode="auto">
          <a:xfrm>
            <a:off x="8077200" y="2667000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92" name="Line 38"/>
          <p:cNvSpPr>
            <a:spLocks noChangeShapeType="1"/>
          </p:cNvSpPr>
          <p:nvPr/>
        </p:nvSpPr>
        <p:spPr bwMode="auto">
          <a:xfrm flipV="1">
            <a:off x="7245350" y="1295400"/>
            <a:ext cx="652463" cy="13716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93" name="Line 39"/>
          <p:cNvSpPr>
            <a:spLocks noChangeShapeType="1"/>
          </p:cNvSpPr>
          <p:nvPr/>
        </p:nvSpPr>
        <p:spPr bwMode="auto">
          <a:xfrm flipV="1">
            <a:off x="8180388" y="1295400"/>
            <a:ext cx="658812" cy="138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94" name="Line 40"/>
          <p:cNvSpPr>
            <a:spLocks noChangeShapeType="1"/>
          </p:cNvSpPr>
          <p:nvPr/>
        </p:nvSpPr>
        <p:spPr bwMode="auto">
          <a:xfrm flipH="1">
            <a:off x="7391400" y="2895600"/>
            <a:ext cx="658813" cy="138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595" name="Text Box 41"/>
          <p:cNvSpPr txBox="1">
            <a:spLocks noChangeArrowheads="1"/>
          </p:cNvSpPr>
          <p:nvPr/>
        </p:nvSpPr>
        <p:spPr bwMode="auto">
          <a:xfrm>
            <a:off x="8229600" y="12192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sp>
        <p:nvSpPr>
          <p:cNvPr id="66596" name="Text Box 42"/>
          <p:cNvSpPr txBox="1">
            <a:spLocks noChangeArrowheads="1"/>
          </p:cNvSpPr>
          <p:nvPr/>
        </p:nvSpPr>
        <p:spPr bwMode="auto">
          <a:xfrm>
            <a:off x="7620000" y="3810000"/>
            <a:ext cx="685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sp>
        <p:nvSpPr>
          <p:cNvPr id="66597" name="Text Box 43"/>
          <p:cNvSpPr txBox="1">
            <a:spLocks noChangeArrowheads="1"/>
          </p:cNvSpPr>
          <p:nvPr/>
        </p:nvSpPr>
        <p:spPr bwMode="auto">
          <a:xfrm>
            <a:off x="5813425" y="5257800"/>
            <a:ext cx="5111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 dirty="0"/>
              <a:t>=</a:t>
            </a:r>
          </a:p>
        </p:txBody>
      </p:sp>
      <p:sp>
        <p:nvSpPr>
          <p:cNvPr id="66598" name="Rectangle 44"/>
          <p:cNvSpPr>
            <a:spLocks noChangeArrowheads="1"/>
          </p:cNvSpPr>
          <p:nvPr/>
        </p:nvSpPr>
        <p:spPr bwMode="auto">
          <a:xfrm>
            <a:off x="6781800" y="4573588"/>
            <a:ext cx="1828800" cy="1752600"/>
          </a:xfrm>
          <a:prstGeom prst="rect">
            <a:avLst/>
          </a:prstGeom>
          <a:solidFill>
            <a:srgbClr val="FFFF99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599" name="Oval 49"/>
          <p:cNvSpPr>
            <a:spLocks noChangeAspect="1" noChangeArrowheads="1"/>
          </p:cNvSpPr>
          <p:nvPr/>
        </p:nvSpPr>
        <p:spPr bwMode="auto">
          <a:xfrm>
            <a:off x="8077200" y="5272088"/>
            <a:ext cx="136525" cy="136525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600" name="Line 51"/>
          <p:cNvSpPr>
            <a:spLocks noChangeShapeType="1"/>
          </p:cNvSpPr>
          <p:nvPr/>
        </p:nvSpPr>
        <p:spPr bwMode="auto">
          <a:xfrm flipV="1">
            <a:off x="8180388" y="3900488"/>
            <a:ext cx="658812" cy="13843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GB" dirty="0"/>
          </a:p>
        </p:txBody>
      </p:sp>
      <p:sp>
        <p:nvSpPr>
          <p:cNvPr id="66601" name="Text Box 53"/>
          <p:cNvSpPr txBox="1">
            <a:spLocks noChangeArrowheads="1"/>
          </p:cNvSpPr>
          <p:nvPr/>
        </p:nvSpPr>
        <p:spPr bwMode="auto">
          <a:xfrm>
            <a:off x="8229600" y="3824288"/>
            <a:ext cx="6858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 i="1" dirty="0">
                <a:latin typeface="Times New Roman" pitchFamily="18" charset="0"/>
              </a:rPr>
              <a:t>R</a:t>
            </a:r>
          </a:p>
        </p:txBody>
      </p:sp>
      <p:sp>
        <p:nvSpPr>
          <p:cNvPr id="66602" name="Text Box 60"/>
          <p:cNvSpPr txBox="1">
            <a:spLocks noChangeArrowheads="1"/>
          </p:cNvSpPr>
          <p:nvPr/>
        </p:nvSpPr>
        <p:spPr bwMode="auto">
          <a:xfrm>
            <a:off x="7848600" y="22860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B</a:t>
            </a:r>
          </a:p>
        </p:txBody>
      </p:sp>
      <p:sp>
        <p:nvSpPr>
          <p:cNvPr id="66603" name="Text Box 61"/>
          <p:cNvSpPr txBox="1">
            <a:spLocks noChangeArrowheads="1"/>
          </p:cNvSpPr>
          <p:nvPr/>
        </p:nvSpPr>
        <p:spPr bwMode="auto">
          <a:xfrm>
            <a:off x="7848600" y="4876800"/>
            <a:ext cx="36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i="1" dirty="0">
                <a:latin typeface="Times New Roman" pitchFamily="18" charset="0"/>
              </a:rPr>
              <a:t>B</a:t>
            </a:r>
          </a:p>
        </p:txBody>
      </p:sp>
      <p:sp>
        <p:nvSpPr>
          <p:cNvPr id="66604" name="AutoShape 62"/>
          <p:cNvSpPr>
            <a:spLocks/>
          </p:cNvSpPr>
          <p:nvPr/>
        </p:nvSpPr>
        <p:spPr bwMode="auto">
          <a:xfrm rot="-5400000">
            <a:off x="2564607" y="1878806"/>
            <a:ext cx="685800" cy="5614987"/>
          </a:xfrm>
          <a:prstGeom prst="leftBrace">
            <a:avLst>
              <a:gd name="adj1" fmla="val 68229"/>
              <a:gd name="adj2" fmla="val 50000"/>
            </a:avLst>
          </a:prstGeom>
          <a:noFill/>
          <a:ln w="508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 dirty="0"/>
          </a:p>
        </p:txBody>
      </p:sp>
      <p:sp>
        <p:nvSpPr>
          <p:cNvPr id="66605" name="Text Box 63"/>
          <p:cNvSpPr txBox="1">
            <a:spLocks noChangeArrowheads="1"/>
          </p:cNvSpPr>
          <p:nvPr/>
        </p:nvSpPr>
        <p:spPr bwMode="auto">
          <a:xfrm>
            <a:off x="1725613" y="4953000"/>
            <a:ext cx="2541587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/>
              <a:t>Using method</a:t>
            </a:r>
          </a:p>
          <a:p>
            <a:r>
              <a:rPr lang="en-US" sz="2800" dirty="0"/>
              <a:t>from prior slide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Equipollent Force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3048000"/>
            <a:ext cx="3657600" cy="228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" name="Straight Arrow Connector 5"/>
          <p:cNvCxnSpPr>
            <a:endCxn id="4" idx="0"/>
          </p:cNvCxnSpPr>
          <p:nvPr/>
        </p:nvCxnSpPr>
        <p:spPr>
          <a:xfrm rot="5400000">
            <a:off x="2133601" y="2667000"/>
            <a:ext cx="762000" cy="3175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266701" y="3848100"/>
            <a:ext cx="838200" cy="3175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2096294" y="3847306"/>
            <a:ext cx="838200" cy="1588"/>
          </a:xfrm>
          <a:prstGeom prst="line">
            <a:avLst/>
          </a:prstGeom>
          <a:ln w="22225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5800" y="3810000"/>
            <a:ext cx="1828800" cy="1588"/>
          </a:xfrm>
          <a:prstGeom prst="straightConnector1">
            <a:avLst/>
          </a:prstGeom>
          <a:ln w="22225">
            <a:solidFill>
              <a:schemeClr val="tx1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5" name="TextBox 15"/>
          <p:cNvSpPr txBox="1">
            <a:spLocks noChangeArrowheads="1"/>
          </p:cNvSpPr>
          <p:nvPr/>
        </p:nvSpPr>
        <p:spPr bwMode="auto">
          <a:xfrm>
            <a:off x="2667000" y="2362200"/>
            <a:ext cx="34131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P</a:t>
            </a:r>
          </a:p>
        </p:txBody>
      </p:sp>
      <p:sp>
        <p:nvSpPr>
          <p:cNvPr id="72716" name="TextBox 16"/>
          <p:cNvSpPr txBox="1">
            <a:spLocks noChangeArrowheads="1"/>
          </p:cNvSpPr>
          <p:nvPr/>
        </p:nvSpPr>
        <p:spPr bwMode="auto">
          <a:xfrm>
            <a:off x="1600200" y="388620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L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685800" y="1968500"/>
            <a:ext cx="381000" cy="2374900"/>
            <a:chOff x="5181600" y="4260850"/>
            <a:chExt cx="381000" cy="2374900"/>
          </a:xfrm>
        </p:grpSpPr>
        <p:cxnSp>
          <p:nvCxnSpPr>
            <p:cNvPr id="8" name="Straight Arrow Connector 7"/>
            <p:cNvCxnSpPr/>
            <p:nvPr/>
          </p:nvCxnSpPr>
          <p:spPr>
            <a:xfrm rot="5400000">
              <a:off x="4801394" y="4945856"/>
              <a:ext cx="762000" cy="1588"/>
            </a:xfrm>
            <a:prstGeom prst="straightConnector1">
              <a:avLst/>
            </a:prstGeom>
            <a:ln w="666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5221288" y="4260850"/>
              <a:ext cx="341312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P</a:t>
              </a: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rot="5400000">
              <a:off x="4801394" y="5942806"/>
              <a:ext cx="762000" cy="1588"/>
            </a:xfrm>
            <a:prstGeom prst="straightConnector1">
              <a:avLst/>
            </a:prstGeom>
            <a:ln w="66675">
              <a:solidFill>
                <a:srgbClr val="C0000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5181600" y="6019800"/>
              <a:ext cx="341312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P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Equipollent Force System</a:t>
            </a:r>
          </a:p>
        </p:txBody>
      </p:sp>
      <p:sp>
        <p:nvSpPr>
          <p:cNvPr id="4" name="Rectangle 3"/>
          <p:cNvSpPr/>
          <p:nvPr/>
        </p:nvSpPr>
        <p:spPr>
          <a:xfrm>
            <a:off x="685800" y="3048000"/>
            <a:ext cx="3657600" cy="228600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306388" y="2667000"/>
            <a:ext cx="762000" cy="3175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5" name="TextBox 15"/>
          <p:cNvSpPr txBox="1">
            <a:spLocks noChangeArrowheads="1"/>
          </p:cNvSpPr>
          <p:nvPr/>
        </p:nvSpPr>
        <p:spPr bwMode="auto">
          <a:xfrm>
            <a:off x="839787" y="2362200"/>
            <a:ext cx="34131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P</a:t>
            </a:r>
          </a:p>
        </p:txBody>
      </p:sp>
      <p:grpSp>
        <p:nvGrpSpPr>
          <p:cNvPr id="2" name="Group 21"/>
          <p:cNvGrpSpPr/>
          <p:nvPr/>
        </p:nvGrpSpPr>
        <p:grpSpPr>
          <a:xfrm>
            <a:off x="-381000" y="2743200"/>
            <a:ext cx="2438400" cy="1225550"/>
            <a:chOff x="609600" y="5257800"/>
            <a:chExt cx="2438400" cy="1225550"/>
          </a:xfrm>
        </p:grpSpPr>
        <p:sp>
          <p:nvSpPr>
            <p:cNvPr id="9" name="Arc 8"/>
            <p:cNvSpPr/>
            <p:nvPr/>
          </p:nvSpPr>
          <p:spPr>
            <a:xfrm>
              <a:off x="609600" y="5257800"/>
              <a:ext cx="1676400" cy="838200"/>
            </a:xfrm>
            <a:prstGeom prst="arc">
              <a:avLst>
                <a:gd name="adj1" fmla="val 16200000"/>
                <a:gd name="adj2" fmla="val 5304527"/>
              </a:avLst>
            </a:prstGeom>
            <a:ln w="66675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8" name="TextBox 17"/>
            <p:cNvSpPr txBox="1">
              <a:spLocks noChangeArrowheads="1"/>
            </p:cNvSpPr>
            <p:nvPr/>
          </p:nvSpPr>
          <p:spPr bwMode="auto">
            <a:xfrm>
              <a:off x="2286000" y="5867400"/>
              <a:ext cx="762000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PL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Equipollent Force System</a:t>
            </a:r>
          </a:p>
        </p:txBody>
      </p: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533400" y="2743200"/>
          <a:ext cx="2514600" cy="1905000"/>
        </p:xfrm>
        <a:graphic>
          <a:graphicData uri="http://schemas.openxmlformats.org/presentationml/2006/ole">
            <p:oleObj spid="_x0000_s262146" name="Photo Editor Photo" r:id="rId4" imgW="4495238" imgH="3696216" progId="">
              <p:embed/>
            </p:oleObj>
          </a:graphicData>
        </a:graphic>
      </p:graphicFrame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14400" y="2971800"/>
            <a:ext cx="1676400" cy="1981200"/>
            <a:chOff x="3200400" y="2895600"/>
            <a:chExt cx="1676400" cy="1981200"/>
          </a:xfrm>
        </p:grpSpPr>
        <p:cxnSp>
          <p:nvCxnSpPr>
            <p:cNvPr id="8" name="Straight Arrow Connector 7"/>
            <p:cNvCxnSpPr/>
            <p:nvPr/>
          </p:nvCxnSpPr>
          <p:spPr>
            <a:xfrm rot="5400000">
              <a:off x="2896394" y="33520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>
              <a:off x="2896394" y="37330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>
              <a:off x="3124994" y="31996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>
              <a:off x="3201194" y="37330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>
              <a:off x="3429794" y="32758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>
              <a:off x="3582194" y="38092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5400000">
              <a:off x="3658394" y="41902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5400000">
              <a:off x="4039394" y="35806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>
              <a:off x="3963194" y="43426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5400000">
              <a:off x="4267994" y="4266406"/>
              <a:ext cx="609600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>
              <a:off x="4571207" y="4571206"/>
              <a:ext cx="609600" cy="15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0" name="Object 3"/>
          <p:cNvGraphicFramePr>
            <a:graphicFrameLocks noChangeAspect="1"/>
          </p:cNvGraphicFramePr>
          <p:nvPr/>
        </p:nvGraphicFramePr>
        <p:xfrm>
          <a:off x="5029200" y="2743200"/>
          <a:ext cx="2514600" cy="1905000"/>
        </p:xfrm>
        <a:graphic>
          <a:graphicData uri="http://schemas.openxmlformats.org/presentationml/2006/ole">
            <p:oleObj spid="_x0000_s262147" name="Photo Editor Photo" r:id="rId5" imgW="4495238" imgH="3696216" progId="">
              <p:embed/>
            </p:oleObj>
          </a:graphicData>
        </a:graphic>
      </p:graphicFrame>
      <p:graphicFrame>
        <p:nvGraphicFramePr>
          <p:cNvPr id="63" name="Object 5"/>
          <p:cNvGraphicFramePr>
            <a:graphicFrameLocks noChangeAspect="1"/>
          </p:cNvGraphicFramePr>
          <p:nvPr/>
        </p:nvGraphicFramePr>
        <p:xfrm>
          <a:off x="5943600" y="3429000"/>
          <a:ext cx="609600" cy="463550"/>
        </p:xfrm>
        <a:graphic>
          <a:graphicData uri="http://schemas.openxmlformats.org/presentationml/2006/ole">
            <p:oleObj spid="_x0000_s262148" name="Photo Editor Photo" r:id="rId6" imgW="743054" imgH="590476" progId="">
              <p:embed/>
            </p:oleObj>
          </a:graphicData>
        </a:graphic>
      </p:graphicFrame>
      <p:cxnSp>
        <p:nvCxnSpPr>
          <p:cNvPr id="34" name="Straight Arrow Connector 33"/>
          <p:cNvCxnSpPr/>
          <p:nvPr/>
        </p:nvCxnSpPr>
        <p:spPr>
          <a:xfrm rot="5400000">
            <a:off x="5410201" y="4419600"/>
            <a:ext cx="1676400" cy="3175"/>
          </a:xfrm>
          <a:prstGeom prst="straightConnector1">
            <a:avLst/>
          </a:prstGeom>
          <a:ln w="1270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4572000" y="2971800"/>
            <a:ext cx="38798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Centre of Gravity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 smtClean="0"/>
              <a:t>Bridges</a:t>
            </a:r>
          </a:p>
        </p:txBody>
      </p:sp>
      <p:pic>
        <p:nvPicPr>
          <p:cNvPr id="28675" name="Content Placeholder 3" descr="USK%20Bridge%20bn.jp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524000"/>
            <a:ext cx="4572000" cy="2590800"/>
          </a:xfrm>
        </p:spPr>
      </p:pic>
      <p:pic>
        <p:nvPicPr>
          <p:cNvPr id="28676" name="Picture 4" descr="most-01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1524000"/>
            <a:ext cx="45720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http://www.richard-seaman.com/Wallpaper/USA/Cities/GoldenGateBridge5oClock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114800"/>
            <a:ext cx="4572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Image - Tacoma Narrows Bridge'blowing in the wind'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572000" y="4114800"/>
            <a:ext cx="4572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Equipollent Force System</a:t>
            </a:r>
          </a:p>
        </p:txBody>
      </p:sp>
      <p:grpSp>
        <p:nvGrpSpPr>
          <p:cNvPr id="2" name="Group 65"/>
          <p:cNvGrpSpPr/>
          <p:nvPr/>
        </p:nvGrpSpPr>
        <p:grpSpPr>
          <a:xfrm>
            <a:off x="304800" y="762000"/>
            <a:ext cx="5410200" cy="2867402"/>
            <a:chOff x="0" y="533400"/>
            <a:chExt cx="5410200" cy="2867402"/>
          </a:xfrm>
          <a:solidFill>
            <a:srgbClr val="002060"/>
          </a:solidFill>
        </p:grpSpPr>
        <p:sp>
          <p:nvSpPr>
            <p:cNvPr id="5" name="Freeform 4"/>
            <p:cNvSpPr/>
            <p:nvPr/>
          </p:nvSpPr>
          <p:spPr>
            <a:xfrm rot="581074">
              <a:off x="514770" y="2343679"/>
              <a:ext cx="4399038" cy="1057123"/>
            </a:xfrm>
            <a:custGeom>
              <a:avLst/>
              <a:gdLst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99038 w 4399038"/>
                <a:gd name="connsiteY0" fmla="*/ 362857 h 1057123"/>
                <a:gd name="connsiteX1" fmla="*/ 1318381 w 4399038"/>
                <a:gd name="connsiteY1" fmla="*/ 14514 h 1057123"/>
                <a:gd name="connsiteX2" fmla="*/ 128210 w 4399038"/>
                <a:gd name="connsiteY2" fmla="*/ 449942 h 1057123"/>
                <a:gd name="connsiteX3" fmla="*/ 708781 w 4399038"/>
                <a:gd name="connsiteY3" fmla="*/ 1045028 h 1057123"/>
                <a:gd name="connsiteX4" fmla="*/ 4380896 w 4399038"/>
                <a:gd name="connsiteY4" fmla="*/ 377371 h 10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038" h="1057123">
                  <a:moveTo>
                    <a:pt x="4399038" y="362857"/>
                  </a:moveTo>
                  <a:cubicBezTo>
                    <a:pt x="3246362" y="181428"/>
                    <a:pt x="2030186" y="0"/>
                    <a:pt x="1318381" y="14514"/>
                  </a:cubicBezTo>
                  <a:cubicBezTo>
                    <a:pt x="606576" y="29028"/>
                    <a:pt x="229810" y="278190"/>
                    <a:pt x="128210" y="449942"/>
                  </a:cubicBezTo>
                  <a:cubicBezTo>
                    <a:pt x="26610" y="621694"/>
                    <a:pt x="0" y="1057123"/>
                    <a:pt x="708781" y="1045028"/>
                  </a:cubicBezTo>
                  <a:cubicBezTo>
                    <a:pt x="1417562" y="1032933"/>
                    <a:pt x="2899229" y="705152"/>
                    <a:pt x="4380896" y="377371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2225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pSp>
          <p:nvGrpSpPr>
            <p:cNvPr id="3" name="Group 64"/>
            <p:cNvGrpSpPr/>
            <p:nvPr/>
          </p:nvGrpSpPr>
          <p:grpSpPr>
            <a:xfrm>
              <a:off x="0" y="533400"/>
              <a:ext cx="5410200" cy="2820194"/>
              <a:chOff x="0" y="533400"/>
              <a:chExt cx="5410200" cy="2820194"/>
            </a:xfrm>
            <a:grpFill/>
          </p:grpSpPr>
          <p:grpSp>
            <p:nvGrpSpPr>
              <p:cNvPr id="4" name="Group 62"/>
              <p:cNvGrpSpPr/>
              <p:nvPr/>
            </p:nvGrpSpPr>
            <p:grpSpPr>
              <a:xfrm>
                <a:off x="0" y="533400"/>
                <a:ext cx="3429000" cy="2820194"/>
                <a:chOff x="0" y="533400"/>
                <a:chExt cx="3429000" cy="2820194"/>
              </a:xfrm>
              <a:grpFill/>
            </p:grpSpPr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0" y="2667000"/>
                  <a:ext cx="685800" cy="1588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/>
                <p:cNvCxnSpPr/>
                <p:nvPr/>
              </p:nvCxnSpPr>
              <p:spPr>
                <a:xfrm>
                  <a:off x="228600" y="2438400"/>
                  <a:ext cx="457200" cy="1524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/>
                <p:cNvCxnSpPr>
                  <a:endCxn id="5" idx="2"/>
                </p:cNvCxnSpPr>
                <p:nvPr/>
              </p:nvCxnSpPr>
              <p:spPr>
                <a:xfrm rot="16200000" flipH="1">
                  <a:off x="529413" y="2289987"/>
                  <a:ext cx="160298" cy="15232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Arrow Connector 14"/>
                <p:cNvCxnSpPr/>
                <p:nvPr/>
              </p:nvCxnSpPr>
              <p:spPr>
                <a:xfrm rot="16200000" flipH="1">
                  <a:off x="762000" y="2286000"/>
                  <a:ext cx="762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Arrow Connector 16"/>
                <p:cNvCxnSpPr/>
                <p:nvPr/>
              </p:nvCxnSpPr>
              <p:spPr>
                <a:xfrm rot="16200000" flipV="1">
                  <a:off x="647700" y="2019300"/>
                  <a:ext cx="381000" cy="1524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Straight Arrow Connector 18"/>
                <p:cNvCxnSpPr/>
                <p:nvPr/>
              </p:nvCxnSpPr>
              <p:spPr>
                <a:xfrm rot="16200000" flipV="1">
                  <a:off x="495300" y="1714500"/>
                  <a:ext cx="914400" cy="2286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/>
                <p:cNvCxnSpPr/>
                <p:nvPr/>
              </p:nvCxnSpPr>
              <p:spPr>
                <a:xfrm rot="16200000" flipV="1">
                  <a:off x="266700" y="1257300"/>
                  <a:ext cx="1676400" cy="2286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/>
                <p:cNvCxnSpPr/>
                <p:nvPr/>
              </p:nvCxnSpPr>
              <p:spPr>
                <a:xfrm rot="16200000" flipV="1">
                  <a:off x="609600" y="1447800"/>
                  <a:ext cx="14478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/>
                <p:cNvCxnSpPr/>
                <p:nvPr/>
              </p:nvCxnSpPr>
              <p:spPr>
                <a:xfrm rot="5400000" flipH="1" flipV="1">
                  <a:off x="1066800" y="1600200"/>
                  <a:ext cx="11430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Arrow Connector 26"/>
                <p:cNvCxnSpPr>
                  <a:stCxn id="5" idx="1"/>
                </p:cNvCxnSpPr>
                <p:nvPr/>
              </p:nvCxnSpPr>
              <p:spPr>
                <a:xfrm flipV="1">
                  <a:off x="1932184" y="1447800"/>
                  <a:ext cx="49016" cy="769491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Arrow Connector 28"/>
                <p:cNvCxnSpPr/>
                <p:nvPr/>
              </p:nvCxnSpPr>
              <p:spPr>
                <a:xfrm rot="5400000" flipH="1" flipV="1">
                  <a:off x="2019300" y="1943100"/>
                  <a:ext cx="6096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rot="5400000" flipH="1" flipV="1">
                  <a:off x="2552700" y="2095500"/>
                  <a:ext cx="381000" cy="1524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/>
                <p:cNvCxnSpPr/>
                <p:nvPr/>
              </p:nvCxnSpPr>
              <p:spPr>
                <a:xfrm rot="5400000" flipH="1" flipV="1">
                  <a:off x="2895600" y="2286000"/>
                  <a:ext cx="2286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/>
                <p:cNvCxnSpPr/>
                <p:nvPr/>
              </p:nvCxnSpPr>
              <p:spPr>
                <a:xfrm rot="5400000" flipH="1" flipV="1">
                  <a:off x="3314700" y="2476500"/>
                  <a:ext cx="1524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/>
                <p:cNvCxnSpPr/>
                <p:nvPr/>
              </p:nvCxnSpPr>
              <p:spPr>
                <a:xfrm flipV="1">
                  <a:off x="381000" y="2819400"/>
                  <a:ext cx="304800" cy="2286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Arrow Connector 43"/>
                <p:cNvCxnSpPr/>
                <p:nvPr/>
              </p:nvCxnSpPr>
              <p:spPr>
                <a:xfrm rot="5400000" flipH="1" flipV="1">
                  <a:off x="723900" y="3086100"/>
                  <a:ext cx="152400" cy="76200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Arrow Connector 45"/>
                <p:cNvCxnSpPr>
                  <a:endCxn id="5" idx="3"/>
                </p:cNvCxnSpPr>
                <p:nvPr/>
              </p:nvCxnSpPr>
              <p:spPr>
                <a:xfrm flipV="1">
                  <a:off x="1066800" y="3130569"/>
                  <a:ext cx="91114" cy="69831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/>
                <p:cNvCxnSpPr/>
                <p:nvPr/>
              </p:nvCxnSpPr>
              <p:spPr>
                <a:xfrm rot="5400000" flipH="1" flipV="1">
                  <a:off x="1408906" y="3238500"/>
                  <a:ext cx="229394" cy="79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Arrow Connector 50"/>
                <p:cNvCxnSpPr/>
                <p:nvPr/>
              </p:nvCxnSpPr>
              <p:spPr>
                <a:xfrm rot="5400000" flipH="1" flipV="1">
                  <a:off x="1791494" y="3238500"/>
                  <a:ext cx="227806" cy="79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rot="5400000" flipH="1" flipV="1">
                  <a:off x="2020094" y="3237706"/>
                  <a:ext cx="227806" cy="79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Arrow Connector 54"/>
                <p:cNvCxnSpPr/>
                <p:nvPr/>
              </p:nvCxnSpPr>
              <p:spPr>
                <a:xfrm rot="5400000" flipH="1" flipV="1">
                  <a:off x="2248694" y="3237706"/>
                  <a:ext cx="227806" cy="79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/>
                <p:cNvCxnSpPr/>
                <p:nvPr/>
              </p:nvCxnSpPr>
              <p:spPr>
                <a:xfrm rot="5400000" flipH="1" flipV="1">
                  <a:off x="2629694" y="3237706"/>
                  <a:ext cx="227806" cy="794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" name="Group 63"/>
              <p:cNvGrpSpPr/>
              <p:nvPr/>
            </p:nvGrpSpPr>
            <p:grpSpPr>
              <a:xfrm>
                <a:off x="4890016" y="2895600"/>
                <a:ext cx="520184" cy="381000"/>
                <a:chOff x="4890016" y="2895600"/>
                <a:chExt cx="520184" cy="381000"/>
              </a:xfrm>
              <a:grpFill/>
            </p:grpSpPr>
            <p:cxnSp>
              <p:nvCxnSpPr>
                <p:cNvPr id="58" name="Straight Arrow Connector 57"/>
                <p:cNvCxnSpPr>
                  <a:endCxn id="5" idx="0"/>
                </p:cNvCxnSpPr>
                <p:nvPr/>
              </p:nvCxnSpPr>
              <p:spPr>
                <a:xfrm rot="10800000" flipV="1">
                  <a:off x="4910338" y="2971799"/>
                  <a:ext cx="499862" cy="107109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Arrow Connector 59"/>
                <p:cNvCxnSpPr>
                  <a:endCxn id="5" idx="4"/>
                </p:cNvCxnSpPr>
                <p:nvPr/>
              </p:nvCxnSpPr>
              <p:spPr>
                <a:xfrm rot="5400000">
                  <a:off x="4824226" y="2961390"/>
                  <a:ext cx="194565" cy="62985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/>
                <p:cNvCxnSpPr>
                  <a:endCxn id="5" idx="4"/>
                </p:cNvCxnSpPr>
                <p:nvPr/>
              </p:nvCxnSpPr>
              <p:spPr>
                <a:xfrm rot="16200000" flipV="1">
                  <a:off x="4866391" y="3113790"/>
                  <a:ext cx="186435" cy="139185"/>
                </a:xfrm>
                <a:prstGeom prst="straightConnector1">
                  <a:avLst/>
                </a:prstGeom>
                <a:grpFill/>
                <a:ln w="22225">
                  <a:solidFill>
                    <a:srgbClr val="002060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7" name="Group 114"/>
          <p:cNvGrpSpPr>
            <a:grpSpLocks/>
          </p:cNvGrpSpPr>
          <p:nvPr/>
        </p:nvGrpSpPr>
        <p:grpSpPr bwMode="auto">
          <a:xfrm>
            <a:off x="4611688" y="3276600"/>
            <a:ext cx="4478337" cy="3130550"/>
            <a:chOff x="4611191" y="3276600"/>
            <a:chExt cx="4479218" cy="3130153"/>
          </a:xfrm>
        </p:grpSpPr>
        <p:sp>
          <p:nvSpPr>
            <p:cNvPr id="68" name="Freeform 67"/>
            <p:cNvSpPr/>
            <p:nvPr/>
          </p:nvSpPr>
          <p:spPr>
            <a:xfrm rot="581074">
              <a:off x="4611191" y="4857549"/>
              <a:ext cx="4399827" cy="1057141"/>
            </a:xfrm>
            <a:custGeom>
              <a:avLst/>
              <a:gdLst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99038 w 4399038"/>
                <a:gd name="connsiteY0" fmla="*/ 362857 h 1057123"/>
                <a:gd name="connsiteX1" fmla="*/ 1318381 w 4399038"/>
                <a:gd name="connsiteY1" fmla="*/ 14514 h 1057123"/>
                <a:gd name="connsiteX2" fmla="*/ 128210 w 4399038"/>
                <a:gd name="connsiteY2" fmla="*/ 449942 h 1057123"/>
                <a:gd name="connsiteX3" fmla="*/ 708781 w 4399038"/>
                <a:gd name="connsiteY3" fmla="*/ 1045028 h 1057123"/>
                <a:gd name="connsiteX4" fmla="*/ 4380896 w 4399038"/>
                <a:gd name="connsiteY4" fmla="*/ 377371 h 10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038" h="1057123">
                  <a:moveTo>
                    <a:pt x="4399038" y="362857"/>
                  </a:moveTo>
                  <a:cubicBezTo>
                    <a:pt x="3246362" y="181428"/>
                    <a:pt x="2030186" y="0"/>
                    <a:pt x="1318381" y="14514"/>
                  </a:cubicBezTo>
                  <a:cubicBezTo>
                    <a:pt x="606576" y="29028"/>
                    <a:pt x="229810" y="278190"/>
                    <a:pt x="128210" y="449942"/>
                  </a:cubicBezTo>
                  <a:cubicBezTo>
                    <a:pt x="26610" y="621694"/>
                    <a:pt x="0" y="1057123"/>
                    <a:pt x="708781" y="1045028"/>
                  </a:cubicBezTo>
                  <a:cubicBezTo>
                    <a:pt x="1417562" y="1032933"/>
                    <a:pt x="2899229" y="705152"/>
                    <a:pt x="4380896" y="377371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2225">
              <a:solidFill>
                <a:srgbClr val="FF9933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aphicFrame>
          <p:nvGraphicFramePr>
            <p:cNvPr id="16387" name="Object 2"/>
            <p:cNvGraphicFramePr>
              <a:graphicFrameLocks noChangeAspect="1"/>
            </p:cNvGraphicFramePr>
            <p:nvPr/>
          </p:nvGraphicFramePr>
          <p:xfrm>
            <a:off x="5334000" y="4870450"/>
            <a:ext cx="609600" cy="463550"/>
          </p:xfrm>
          <a:graphic>
            <a:graphicData uri="http://schemas.openxmlformats.org/presentationml/2006/ole">
              <p:oleObj spid="_x0000_s263171" name="Photo Editor Photo" r:id="rId4" imgW="743054" imgH="590476" progId="">
                <p:embed/>
              </p:oleObj>
            </a:graphicData>
          </a:graphic>
        </p:graphicFrame>
        <p:cxnSp>
          <p:nvCxnSpPr>
            <p:cNvPr id="98" name="Straight Arrow Connector 97"/>
            <p:cNvCxnSpPr/>
            <p:nvPr/>
          </p:nvCxnSpPr>
          <p:spPr>
            <a:xfrm rot="5400000" flipH="1" flipV="1">
              <a:off x="4725015" y="4267868"/>
              <a:ext cx="1828568" cy="1588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Arc 101"/>
            <p:cNvSpPr/>
            <p:nvPr/>
          </p:nvSpPr>
          <p:spPr>
            <a:xfrm flipH="1">
              <a:off x="4876355" y="4495645"/>
              <a:ext cx="1219440" cy="1142855"/>
            </a:xfrm>
            <a:prstGeom prst="arc">
              <a:avLst>
                <a:gd name="adj1" fmla="val 16200000"/>
                <a:gd name="adj2" fmla="val 6324054"/>
              </a:avLst>
            </a:prstGeom>
            <a:ln w="88900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6399" name="TextBox 102"/>
            <p:cNvSpPr txBox="1">
              <a:spLocks noChangeArrowheads="1"/>
            </p:cNvSpPr>
            <p:nvPr/>
          </p:nvSpPr>
          <p:spPr bwMode="auto">
            <a:xfrm>
              <a:off x="5943600" y="3276600"/>
              <a:ext cx="28533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L</a:t>
              </a:r>
            </a:p>
          </p:txBody>
        </p:sp>
        <p:sp>
          <p:nvSpPr>
            <p:cNvPr id="16400" name="TextBox 103"/>
            <p:cNvSpPr txBox="1">
              <a:spLocks noChangeArrowheads="1"/>
            </p:cNvSpPr>
            <p:nvPr/>
          </p:nvSpPr>
          <p:spPr bwMode="auto">
            <a:xfrm>
              <a:off x="5715000" y="5791200"/>
              <a:ext cx="428002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M</a:t>
              </a:r>
            </a:p>
          </p:txBody>
        </p:sp>
        <p:sp>
          <p:nvSpPr>
            <p:cNvPr id="16401" name="TextBox 104"/>
            <p:cNvSpPr txBox="1">
              <a:spLocks noChangeArrowheads="1"/>
            </p:cNvSpPr>
            <p:nvPr/>
          </p:nvSpPr>
          <p:spPr bwMode="auto">
            <a:xfrm>
              <a:off x="6096000" y="4343400"/>
              <a:ext cx="2994409" cy="130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Aerodynamic</a:t>
              </a:r>
            </a:p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Centre</a:t>
              </a:r>
            </a:p>
          </p:txBody>
        </p:sp>
      </p:grpSp>
      <p:grpSp>
        <p:nvGrpSpPr>
          <p:cNvPr id="8" name="Group 113"/>
          <p:cNvGrpSpPr>
            <a:grpSpLocks/>
          </p:cNvGrpSpPr>
          <p:nvPr/>
        </p:nvGrpSpPr>
        <p:grpSpPr bwMode="auto">
          <a:xfrm>
            <a:off x="57150" y="3429000"/>
            <a:ext cx="4398963" cy="2638425"/>
            <a:chOff x="57571" y="3429000"/>
            <a:chExt cx="4399038" cy="2638802"/>
          </a:xfrm>
        </p:grpSpPr>
        <p:sp>
          <p:nvSpPr>
            <p:cNvPr id="107" name="Freeform 106"/>
            <p:cNvSpPr/>
            <p:nvPr/>
          </p:nvSpPr>
          <p:spPr>
            <a:xfrm rot="581074">
              <a:off x="57571" y="5010376"/>
              <a:ext cx="4399038" cy="1057426"/>
            </a:xfrm>
            <a:custGeom>
              <a:avLst/>
              <a:gdLst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22838 w 4380896"/>
                <a:gd name="connsiteY0" fmla="*/ 362857 h 1057123"/>
                <a:gd name="connsiteX1" fmla="*/ 1318381 w 4380896"/>
                <a:gd name="connsiteY1" fmla="*/ 14514 h 1057123"/>
                <a:gd name="connsiteX2" fmla="*/ 128210 w 4380896"/>
                <a:gd name="connsiteY2" fmla="*/ 449942 h 1057123"/>
                <a:gd name="connsiteX3" fmla="*/ 708781 w 4380896"/>
                <a:gd name="connsiteY3" fmla="*/ 1045028 h 1057123"/>
                <a:gd name="connsiteX4" fmla="*/ 4380896 w 4380896"/>
                <a:gd name="connsiteY4" fmla="*/ 377371 h 1057123"/>
                <a:gd name="connsiteX0" fmla="*/ 4399038 w 4399038"/>
                <a:gd name="connsiteY0" fmla="*/ 362857 h 1057123"/>
                <a:gd name="connsiteX1" fmla="*/ 1318381 w 4399038"/>
                <a:gd name="connsiteY1" fmla="*/ 14514 h 1057123"/>
                <a:gd name="connsiteX2" fmla="*/ 128210 w 4399038"/>
                <a:gd name="connsiteY2" fmla="*/ 449942 h 1057123"/>
                <a:gd name="connsiteX3" fmla="*/ 708781 w 4399038"/>
                <a:gd name="connsiteY3" fmla="*/ 1045028 h 1057123"/>
                <a:gd name="connsiteX4" fmla="*/ 4380896 w 4399038"/>
                <a:gd name="connsiteY4" fmla="*/ 377371 h 105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99038" h="1057123">
                  <a:moveTo>
                    <a:pt x="4399038" y="362857"/>
                  </a:moveTo>
                  <a:cubicBezTo>
                    <a:pt x="3246362" y="181428"/>
                    <a:pt x="2030186" y="0"/>
                    <a:pt x="1318381" y="14514"/>
                  </a:cubicBezTo>
                  <a:cubicBezTo>
                    <a:pt x="606576" y="29028"/>
                    <a:pt x="229810" y="278190"/>
                    <a:pt x="128210" y="449942"/>
                  </a:cubicBezTo>
                  <a:cubicBezTo>
                    <a:pt x="26610" y="621694"/>
                    <a:pt x="0" y="1057123"/>
                    <a:pt x="708781" y="1045028"/>
                  </a:cubicBezTo>
                  <a:cubicBezTo>
                    <a:pt x="1417562" y="1032933"/>
                    <a:pt x="2899229" y="705152"/>
                    <a:pt x="4380896" y="377371"/>
                  </a:cubicBezTo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22225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aphicFrame>
          <p:nvGraphicFramePr>
            <p:cNvPr id="16386" name="Object 3"/>
            <p:cNvGraphicFramePr>
              <a:graphicFrameLocks noChangeAspect="1"/>
            </p:cNvGraphicFramePr>
            <p:nvPr/>
          </p:nvGraphicFramePr>
          <p:xfrm>
            <a:off x="457200" y="5022850"/>
            <a:ext cx="609600" cy="463550"/>
          </p:xfrm>
          <a:graphic>
            <a:graphicData uri="http://schemas.openxmlformats.org/presentationml/2006/ole">
              <p:oleObj spid="_x0000_s263170" name="Photo Editor Photo" r:id="rId5" imgW="743054" imgH="590476" progId="">
                <p:embed/>
              </p:oleObj>
            </a:graphicData>
          </a:graphic>
        </p:graphicFrame>
        <p:cxnSp>
          <p:nvCxnSpPr>
            <p:cNvPr id="109" name="Straight Arrow Connector 108"/>
            <p:cNvCxnSpPr/>
            <p:nvPr/>
          </p:nvCxnSpPr>
          <p:spPr>
            <a:xfrm rot="5400000" flipH="1" flipV="1">
              <a:off x="-151304" y="4342737"/>
              <a:ext cx="1829061" cy="1588"/>
            </a:xfrm>
            <a:prstGeom prst="straightConnector1">
              <a:avLst/>
            </a:prstGeom>
            <a:ln w="1270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94" name="TextBox 110"/>
            <p:cNvSpPr txBox="1">
              <a:spLocks noChangeArrowheads="1"/>
            </p:cNvSpPr>
            <p:nvPr/>
          </p:nvSpPr>
          <p:spPr bwMode="auto">
            <a:xfrm>
              <a:off x="1389980" y="3429000"/>
              <a:ext cx="28533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L</a:t>
              </a:r>
            </a:p>
          </p:txBody>
        </p:sp>
        <p:sp>
          <p:nvSpPr>
            <p:cNvPr id="16395" name="TextBox 112"/>
            <p:cNvSpPr txBox="1">
              <a:spLocks noChangeArrowheads="1"/>
            </p:cNvSpPr>
            <p:nvPr/>
          </p:nvSpPr>
          <p:spPr bwMode="auto">
            <a:xfrm>
              <a:off x="1600200" y="4495800"/>
              <a:ext cx="2133600" cy="12311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GB" sz="4000" i="1" dirty="0"/>
                <a:t>Centre of pressure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Moment/Torque</a:t>
            </a:r>
          </a:p>
        </p:txBody>
      </p:sp>
      <p:pic>
        <p:nvPicPr>
          <p:cNvPr id="67587" name="Picture 5" descr="Relationship between force, torque, and momentum vectors in a rotating system">
            <a:hlinkClick r:id="rId3"/>
          </p:cNvPr>
          <p:cNvPicPr>
            <a:picLocks noChangeAspect="1" noChangeArrowheads="1" noCrop="1"/>
          </p:cNvPicPr>
          <p:nvPr/>
        </p:nvPicPr>
        <p:blipFill>
          <a:blip r:embed="rId4">
            <a:clrChange>
              <a:clrFrom>
                <a:srgbClr val="FCFEFC"/>
              </a:clrFrom>
              <a:clrTo>
                <a:srgbClr val="FCFEF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14400" y="1447800"/>
            <a:ext cx="7391400" cy="530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588" name="TextBox 4"/>
          <p:cNvSpPr txBox="1">
            <a:spLocks noChangeArrowheads="1"/>
          </p:cNvSpPr>
          <p:nvPr/>
        </p:nvSpPr>
        <p:spPr bwMode="auto">
          <a:xfrm>
            <a:off x="5407025" y="6324600"/>
            <a:ext cx="289877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2800" dirty="0"/>
              <a:t>Source: Wikipedia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8000" dirty="0"/>
              <a:t>Equilibrium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Equilibrium</a:t>
            </a:r>
          </a:p>
        </p:txBody>
      </p:sp>
      <p:sp>
        <p:nvSpPr>
          <p:cNvPr id="696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i="1" dirty="0" smtClean="0"/>
              <a:t>System </a:t>
            </a:r>
            <a:r>
              <a:rPr lang="en-GB" dirty="0" smtClean="0"/>
              <a:t>does not accelerate</a:t>
            </a:r>
          </a:p>
          <a:p>
            <a:r>
              <a:rPr lang="en-GB" dirty="0" smtClean="0"/>
              <a:t>Consequence of first law</a:t>
            </a:r>
          </a:p>
          <a:p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		No net force.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 That Enough?</a:t>
            </a:r>
          </a:p>
        </p:txBody>
      </p:sp>
      <p:sp>
        <p:nvSpPr>
          <p:cNvPr id="3079" name="TextBox 17"/>
          <p:cNvSpPr txBox="1">
            <a:spLocks noChangeArrowheads="1"/>
          </p:cNvSpPr>
          <p:nvPr/>
        </p:nvSpPr>
        <p:spPr bwMode="auto">
          <a:xfrm>
            <a:off x="217488" y="5638800"/>
            <a:ext cx="9069387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It will rotate till the two forces are in line.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895600" y="1752600"/>
            <a:ext cx="3389313" cy="3429000"/>
            <a:chOff x="2895601" y="1752600"/>
            <a:chExt cx="3389312" cy="3429000"/>
          </a:xfrm>
        </p:grpSpPr>
        <p:graphicFrame>
          <p:nvGraphicFramePr>
            <p:cNvPr id="14338" name="Object 7"/>
            <p:cNvGraphicFramePr>
              <a:graphicFrameLocks noChangeAspect="1"/>
            </p:cNvGraphicFramePr>
            <p:nvPr/>
          </p:nvGraphicFramePr>
          <p:xfrm>
            <a:off x="2895601" y="1752600"/>
            <a:ext cx="3389312" cy="3429000"/>
          </p:xfrm>
          <a:graphic>
            <a:graphicData uri="http://schemas.openxmlformats.org/presentationml/2006/ole">
              <p:oleObj spid="_x0000_s264194" name="Photo Editor Photo" r:id="rId4" imgW="3381847" imgH="3419952" progId="">
                <p:embed/>
              </p:oleObj>
            </a:graphicData>
          </a:graphic>
        </p:graphicFrame>
        <p:sp>
          <p:nvSpPr>
            <p:cNvPr id="16" name="Arc 15"/>
            <p:cNvSpPr/>
            <p:nvPr/>
          </p:nvSpPr>
          <p:spPr>
            <a:xfrm rot="10800000">
              <a:off x="3352801" y="2286000"/>
              <a:ext cx="2362199" cy="2286000"/>
            </a:xfrm>
            <a:prstGeom prst="arc">
              <a:avLst>
                <a:gd name="adj1" fmla="val 16297849"/>
                <a:gd name="adj2" fmla="val 5779648"/>
              </a:avLst>
            </a:prstGeom>
            <a:ln w="666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aphicFrame>
          <p:nvGraphicFramePr>
            <p:cNvPr id="63" name="Object 5"/>
            <p:cNvGraphicFramePr>
              <a:graphicFrameLocks noChangeAspect="1"/>
            </p:cNvGraphicFramePr>
            <p:nvPr/>
          </p:nvGraphicFramePr>
          <p:xfrm>
            <a:off x="4267200" y="3200400"/>
            <a:ext cx="609600" cy="463550"/>
          </p:xfrm>
          <a:graphic>
            <a:graphicData uri="http://schemas.openxmlformats.org/presentationml/2006/ole">
              <p:oleObj spid="_x0000_s264195" name="Photo Editor Photo" r:id="rId5" imgW="743054" imgH="590476" progId="">
                <p:embed/>
              </p:oleObj>
            </a:graphicData>
          </a:graphic>
        </p:graphicFrame>
      </p:grpSp>
      <p:cxnSp>
        <p:nvCxnSpPr>
          <p:cNvPr id="9" name="Straight Arrow Connector 8"/>
          <p:cNvCxnSpPr/>
          <p:nvPr/>
        </p:nvCxnSpPr>
        <p:spPr bwMode="auto">
          <a:xfrm rot="10800000">
            <a:off x="2895600" y="1828800"/>
            <a:ext cx="1524000" cy="1588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 bwMode="auto">
          <a:xfrm>
            <a:off x="4648200" y="5027613"/>
            <a:ext cx="1524000" cy="1587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6185E-6 C -0.01059 -0.00162 -0.02118 -0.00324 -0.03646 0.00416 C -0.05174 0.01156 -0.07778 0.02913 -0.09201 0.04439 C -0.10625 0.05965 -0.11406 0.08046 -0.12222 0.09503 C -0.13038 0.10959 -0.13663 0.11769 -0.14132 0.1311 C -0.14601 0.14451 -0.14809 0.1593 -0.15069 0.17549 C -0.1533 0.19167 -0.15608 0.21942 -0.15712 0.22821 " pathEditMode="fixed" ptsTypes="aaaaaaA">
                                      <p:cBhvr>
                                        <p:cTn id="12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33526E-6 C 0.01319 -0.00323 0.02656 -0.00601 0.0375 -0.01063 C 0.04861 -0.01526 0.05625 -0.02011 0.06666 -0.02751 C 0.07691 -0.03491 0.08906 -0.04231 0.09982 -0.05502 C 0.11076 -0.06774 0.12378 -0.08693 0.13159 -0.10381 C 0.13958 -0.12092 0.14357 -0.14034 0.14757 -0.15676 C 0.15191 -0.17317 0.15451 -0.19052 0.15642 -0.20323 C 0.15833 -0.21595 0.15764 -0.22797 0.15781 -0.23283 " pathEditMode="fixed" rAng="0" ptsTypes="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-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Equilibrium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For a particle: ∑</a:t>
            </a:r>
            <a:r>
              <a:rPr lang="en-GB" b="1" dirty="0" smtClean="0"/>
              <a:t>F </a:t>
            </a:r>
            <a:r>
              <a:rPr lang="en-GB" dirty="0" smtClean="0"/>
              <a:t>= 0</a:t>
            </a:r>
          </a:p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For a rigid body: ∑</a:t>
            </a:r>
            <a:r>
              <a:rPr lang="en-GB" b="1" dirty="0" smtClean="0"/>
              <a:t>F</a:t>
            </a:r>
            <a:r>
              <a:rPr lang="en-GB" dirty="0" smtClean="0"/>
              <a:t> = 0, ∑</a:t>
            </a:r>
            <a:r>
              <a:rPr lang="en-GB" b="1" dirty="0" smtClean="0"/>
              <a:t>M</a:t>
            </a:r>
            <a:r>
              <a:rPr lang="en-GB" dirty="0" smtClean="0"/>
              <a:t>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Equilibrium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Tx/>
              <a:buNone/>
            </a:pPr>
            <a:r>
              <a:rPr lang="en-GB" dirty="0" smtClean="0"/>
              <a:t>∑</a:t>
            </a:r>
            <a:r>
              <a:rPr lang="en-GB" b="1" dirty="0" smtClean="0"/>
              <a:t>F </a:t>
            </a:r>
            <a:r>
              <a:rPr lang="en-GB" dirty="0" smtClean="0"/>
              <a:t>= 0       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GB" dirty="0" smtClean="0"/>
              <a:t>                 ∑</a:t>
            </a:r>
            <a:r>
              <a:rPr lang="en-GB" i="1" dirty="0" smtClean="0"/>
              <a:t> F</a:t>
            </a:r>
            <a:r>
              <a:rPr lang="en-GB" i="1" baseline="-25000" dirty="0" smtClean="0"/>
              <a:t>x </a:t>
            </a:r>
            <a:r>
              <a:rPr lang="en-GB" i="1" dirty="0" smtClean="0"/>
              <a:t>= 0; </a:t>
            </a:r>
            <a:r>
              <a:rPr lang="en-GB" dirty="0" smtClean="0"/>
              <a:t>∑</a:t>
            </a:r>
            <a:r>
              <a:rPr lang="en-GB" i="1" dirty="0" smtClean="0"/>
              <a:t> </a:t>
            </a:r>
            <a:r>
              <a:rPr lang="en-GB" i="1" dirty="0" smtClean="0"/>
              <a:t>F</a:t>
            </a:r>
            <a:r>
              <a:rPr lang="en-GB" i="1" baseline="-25000" dirty="0" smtClean="0"/>
              <a:t>y</a:t>
            </a:r>
            <a:r>
              <a:rPr lang="en-GB" i="1" baseline="-25000" dirty="0" smtClean="0"/>
              <a:t> </a:t>
            </a:r>
            <a:r>
              <a:rPr lang="en-GB" i="1" dirty="0" smtClean="0"/>
              <a:t>= 0; </a:t>
            </a:r>
            <a:r>
              <a:rPr lang="en-GB" dirty="0" smtClean="0"/>
              <a:t>∑</a:t>
            </a:r>
            <a:r>
              <a:rPr lang="en-GB" i="1" dirty="0" smtClean="0"/>
              <a:t> </a:t>
            </a:r>
            <a:r>
              <a:rPr lang="en-GB" i="1" dirty="0" smtClean="0"/>
              <a:t>F</a:t>
            </a:r>
            <a:r>
              <a:rPr lang="en-GB" i="1" baseline="-25000" dirty="0" smtClean="0"/>
              <a:t>z</a:t>
            </a:r>
            <a:r>
              <a:rPr lang="en-GB" i="1" baseline="-25000" dirty="0" smtClean="0"/>
              <a:t> </a:t>
            </a:r>
            <a:r>
              <a:rPr lang="en-GB" i="1" dirty="0" smtClean="0"/>
              <a:t>= 0</a:t>
            </a:r>
            <a:endParaRPr lang="en-GB" dirty="0" smtClean="0"/>
          </a:p>
          <a:p>
            <a:pPr>
              <a:buFontTx/>
              <a:buNone/>
            </a:pPr>
            <a:endParaRPr lang="en-GB" dirty="0" smtClean="0"/>
          </a:p>
          <a:p>
            <a:pPr>
              <a:buFontTx/>
              <a:buNone/>
            </a:pPr>
            <a:r>
              <a:rPr lang="en-GB" dirty="0" smtClean="0"/>
              <a:t>∑</a:t>
            </a:r>
            <a:r>
              <a:rPr lang="en-GB" b="1" dirty="0" smtClean="0"/>
              <a:t>M</a:t>
            </a:r>
            <a:r>
              <a:rPr lang="en-GB" dirty="0" smtClean="0"/>
              <a:t> = 0       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GB" dirty="0" smtClean="0"/>
              <a:t>                 ∑</a:t>
            </a:r>
            <a:r>
              <a:rPr lang="en-GB" i="1" dirty="0" smtClean="0"/>
              <a:t> </a:t>
            </a:r>
            <a:r>
              <a:rPr lang="en-GB" i="1" dirty="0" smtClean="0"/>
              <a:t>M</a:t>
            </a:r>
            <a:r>
              <a:rPr lang="en-GB" i="1" baseline="-25000" dirty="0" smtClean="0"/>
              <a:t>x</a:t>
            </a:r>
            <a:r>
              <a:rPr lang="en-GB" i="1" baseline="-25000" dirty="0" smtClean="0"/>
              <a:t> </a:t>
            </a:r>
            <a:r>
              <a:rPr lang="en-GB" i="1" dirty="0" smtClean="0"/>
              <a:t>= 0; </a:t>
            </a:r>
            <a:r>
              <a:rPr lang="en-GB" dirty="0" smtClean="0"/>
              <a:t>∑</a:t>
            </a:r>
            <a:r>
              <a:rPr lang="en-GB" i="1" dirty="0" smtClean="0"/>
              <a:t> M</a:t>
            </a:r>
            <a:r>
              <a:rPr lang="en-GB" i="1" baseline="-25000" dirty="0" smtClean="0"/>
              <a:t>y </a:t>
            </a:r>
            <a:r>
              <a:rPr lang="en-GB" i="1" dirty="0" smtClean="0"/>
              <a:t>= 0; </a:t>
            </a:r>
            <a:r>
              <a:rPr lang="en-GB" dirty="0" smtClean="0"/>
              <a:t>∑</a:t>
            </a:r>
            <a:r>
              <a:rPr lang="en-GB" i="1" dirty="0" smtClean="0"/>
              <a:t> </a:t>
            </a:r>
            <a:r>
              <a:rPr lang="en-GB" i="1" dirty="0" smtClean="0"/>
              <a:t>M</a:t>
            </a:r>
            <a:r>
              <a:rPr lang="en-GB" i="1" baseline="-25000" dirty="0" smtClean="0"/>
              <a:t>z</a:t>
            </a:r>
            <a:r>
              <a:rPr lang="en-GB" i="1" baseline="-25000" dirty="0" smtClean="0"/>
              <a:t> </a:t>
            </a:r>
            <a:r>
              <a:rPr lang="en-GB" i="1" dirty="0" smtClean="0"/>
              <a:t>= 0</a:t>
            </a:r>
            <a:endParaRPr lang="en-GB" dirty="0" smtClean="0"/>
          </a:p>
          <a:p>
            <a:pPr>
              <a:buFontTx/>
              <a:buNone/>
            </a:pPr>
            <a:endParaRPr lang="en-GB" dirty="0" smtClean="0"/>
          </a:p>
        </p:txBody>
      </p:sp>
      <p:sp>
        <p:nvSpPr>
          <p:cNvPr id="4" name="Right Arrow 3"/>
          <p:cNvSpPr/>
          <p:nvPr/>
        </p:nvSpPr>
        <p:spPr>
          <a:xfrm>
            <a:off x="2362200" y="1828800"/>
            <a:ext cx="1066800" cy="228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" name="Right Arrow 4"/>
          <p:cNvSpPr/>
          <p:nvPr/>
        </p:nvSpPr>
        <p:spPr>
          <a:xfrm>
            <a:off x="2286000" y="4038600"/>
            <a:ext cx="1066800" cy="228600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FF9900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7200" dirty="0"/>
              <a:t>Free-Body Diagrams</a:t>
            </a:r>
          </a:p>
          <a:p>
            <a:pPr algn="ctr"/>
            <a:r>
              <a:rPr lang="en-US" sz="7200" dirty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86800" cy="4525963"/>
          </a:xfrm>
        </p:spPr>
        <p:txBody>
          <a:bodyPr/>
          <a:lstStyle/>
          <a:p>
            <a:pPr algn="just"/>
            <a:r>
              <a:rPr lang="en-GB" dirty="0" smtClean="0"/>
              <a:t>A free-body diagram of a structure or a part of the structure removed from its support.  </a:t>
            </a:r>
          </a:p>
          <a:p>
            <a:pPr algn="just"/>
            <a:r>
              <a:rPr lang="en-GB" dirty="0" smtClean="0"/>
              <a:t>It shows all the (external) forces acting on that part of the structure.</a:t>
            </a:r>
          </a:p>
          <a:p>
            <a:pPr algn="just"/>
            <a:r>
              <a:rPr lang="en-GB" dirty="0" smtClean="0"/>
              <a:t>The supports are replaced by the forces that the supports apply on the structure.</a:t>
            </a:r>
          </a:p>
        </p:txBody>
      </p:sp>
      <p:sp>
        <p:nvSpPr>
          <p:cNvPr id="74755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GB" dirty="0" smtClean="0"/>
              <a:t>Free-Body Diagrams (FBD)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Free-Body Diagram (FBD)</a:t>
            </a:r>
          </a:p>
        </p:txBody>
      </p:sp>
      <p:sp>
        <p:nvSpPr>
          <p:cNvPr id="5" name="Right Triangle 4"/>
          <p:cNvSpPr/>
          <p:nvPr/>
        </p:nvSpPr>
        <p:spPr>
          <a:xfrm>
            <a:off x="228600" y="2362200"/>
            <a:ext cx="4724400" cy="259080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 rot="1700231">
            <a:off x="2286000" y="3124200"/>
            <a:ext cx="838200" cy="533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15" name="Rectangle 14"/>
          <p:cNvSpPr/>
          <p:nvPr/>
        </p:nvSpPr>
        <p:spPr bwMode="auto">
          <a:xfrm rot="1700231">
            <a:off x="6705600" y="3276600"/>
            <a:ext cx="838200" cy="5334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16" name="Straight Arrow Connector 15"/>
          <p:cNvCxnSpPr/>
          <p:nvPr/>
        </p:nvCxnSpPr>
        <p:spPr bwMode="auto">
          <a:xfrm rot="5400000">
            <a:off x="6438107" y="4153694"/>
            <a:ext cx="1295400" cy="158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5" idx="2"/>
          </p:cNvCxnSpPr>
          <p:nvPr/>
        </p:nvCxnSpPr>
        <p:spPr bwMode="auto">
          <a:xfrm rot="5400000" flipH="1" flipV="1">
            <a:off x="6791325" y="3101975"/>
            <a:ext cx="882650" cy="4699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 rot="10800000">
            <a:off x="6400800" y="3581400"/>
            <a:ext cx="838200" cy="457200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Trusses</a:t>
            </a:r>
          </a:p>
        </p:txBody>
      </p:sp>
      <p:pic>
        <p:nvPicPr>
          <p:cNvPr id="29699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4662488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59313" y="1447800"/>
            <a:ext cx="448468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GB" dirty="0" smtClean="0"/>
              <a:t>Free-Body Diagrams (FBD)...</a:t>
            </a:r>
          </a:p>
        </p:txBody>
      </p:sp>
      <p:pic>
        <p:nvPicPr>
          <p:cNvPr id="76803" name="Picture 24" descr="scan0002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447800"/>
            <a:ext cx="3386138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4" name="TextBox 26"/>
          <p:cNvSpPr txBox="1">
            <a:spLocks noChangeArrowheads="1"/>
          </p:cNvSpPr>
          <p:nvPr/>
        </p:nvSpPr>
        <p:spPr bwMode="auto">
          <a:xfrm>
            <a:off x="4038600" y="1524000"/>
            <a:ext cx="4540250" cy="554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600" dirty="0"/>
              <a:t>Tension in the rope ??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2057400" y="3505200"/>
            <a:ext cx="914400" cy="1588"/>
          </a:xfrm>
          <a:prstGeom prst="line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4267200" y="3581400"/>
            <a:ext cx="1395413" cy="1811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4876800" y="2184400"/>
            <a:ext cx="430213" cy="1463675"/>
            <a:chOff x="4876800" y="2184400"/>
            <a:chExt cx="430213" cy="1463675"/>
          </a:xfrm>
        </p:grpSpPr>
        <p:sp>
          <p:nvSpPr>
            <p:cNvPr id="32" name="Right Arrow 31"/>
            <p:cNvSpPr/>
            <p:nvPr/>
          </p:nvSpPr>
          <p:spPr bwMode="auto">
            <a:xfrm rot="16200000" flipV="1">
              <a:off x="4533900" y="3000375"/>
              <a:ext cx="1066800" cy="228600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3" name="TextBox 32"/>
            <p:cNvSpPr txBox="1"/>
            <p:nvPr/>
          </p:nvSpPr>
          <p:spPr bwMode="auto">
            <a:xfrm rot="16200000">
              <a:off x="4876800" y="2184400"/>
              <a:ext cx="430213" cy="430213"/>
            </a:xfrm>
            <a:prstGeom prst="rect">
              <a:avLst/>
            </a:prstGeom>
            <a:noFill/>
          </p:spPr>
          <p:txBody>
            <a:bodyPr vert="vert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  <a:defRPr/>
              </a:pPr>
              <a:r>
                <a:rPr lang="en-GB" sz="2800" i="1" dirty="0"/>
                <a:t>T</a:t>
              </a:r>
            </a:p>
          </p:txBody>
        </p: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4800600" y="5105400"/>
            <a:ext cx="430213" cy="1524000"/>
            <a:chOff x="4800600" y="5105400"/>
            <a:chExt cx="430887" cy="1524000"/>
          </a:xfrm>
        </p:grpSpPr>
        <p:sp>
          <p:nvSpPr>
            <p:cNvPr id="35" name="Right Arrow 34"/>
            <p:cNvSpPr/>
            <p:nvPr/>
          </p:nvSpPr>
          <p:spPr>
            <a:xfrm rot="5400000" flipV="1">
              <a:off x="4534318" y="5524321"/>
              <a:ext cx="1066800" cy="228958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36" name="TextBox 35"/>
            <p:cNvSpPr txBox="1"/>
            <p:nvPr/>
          </p:nvSpPr>
          <p:spPr>
            <a:xfrm rot="16200000">
              <a:off x="4800938" y="6198850"/>
              <a:ext cx="430212" cy="430887"/>
            </a:xfrm>
            <a:prstGeom prst="rect">
              <a:avLst/>
            </a:prstGeom>
            <a:noFill/>
          </p:spPr>
          <p:txBody>
            <a:bodyPr vert="vert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  <a:defRPr/>
              </a:pPr>
              <a:r>
                <a:rPr lang="en-GB" sz="2800" i="1" dirty="0"/>
                <a:t>W</a:t>
              </a:r>
            </a:p>
          </p:txBody>
        </p:sp>
      </p:grpSp>
      <p:sp>
        <p:nvSpPr>
          <p:cNvPr id="25609" name="TextBox 38"/>
          <p:cNvSpPr txBox="1">
            <a:spLocks noChangeArrowheads="1"/>
          </p:cNvSpPr>
          <p:nvPr/>
        </p:nvSpPr>
        <p:spPr bwMode="auto">
          <a:xfrm>
            <a:off x="6324600" y="2971800"/>
            <a:ext cx="138112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T = 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9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GB" dirty="0" smtClean="0"/>
              <a:t>Free-Body Diagrams (FBD)...</a:t>
            </a:r>
          </a:p>
        </p:txBody>
      </p:sp>
      <p:pic>
        <p:nvPicPr>
          <p:cNvPr id="77827" name="Picture 2" descr="scan000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08125"/>
            <a:ext cx="91440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609600" y="3962400"/>
            <a:ext cx="8077200" cy="76200"/>
          </a:xfrm>
          <a:prstGeom prst="line">
            <a:avLst/>
          </a:prstGeom>
          <a:ln w="101600">
            <a:solidFill>
              <a:srgbClr val="C0000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81000" y="3962400"/>
            <a:ext cx="8382000" cy="77788"/>
            <a:chOff x="381000" y="3962401"/>
            <a:chExt cx="8382000" cy="77787"/>
          </a:xfrm>
        </p:grpSpPr>
        <p:cxnSp>
          <p:nvCxnSpPr>
            <p:cNvPr id="8" name="Straight Arrow Connector 7"/>
            <p:cNvCxnSpPr/>
            <p:nvPr/>
          </p:nvCxnSpPr>
          <p:spPr>
            <a:xfrm rot="10800000">
              <a:off x="3124200" y="40386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>
              <a:off x="381000" y="40386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>
              <a:off x="1524000" y="40386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5257800" y="3962401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7772400" y="3962401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6324600" y="3962401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533400" y="4343400"/>
            <a:ext cx="8199438" cy="430213"/>
            <a:chOff x="533400" y="4343400"/>
            <a:chExt cx="8199199" cy="430887"/>
          </a:xfrm>
        </p:grpSpPr>
        <p:sp>
          <p:nvSpPr>
            <p:cNvPr id="77833" name="TextBox 17"/>
            <p:cNvSpPr txBox="1">
              <a:spLocks noChangeArrowheads="1"/>
            </p:cNvSpPr>
            <p:nvPr/>
          </p:nvSpPr>
          <p:spPr bwMode="auto">
            <a:xfrm>
              <a:off x="3200400" y="4343400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300 N</a:t>
              </a:r>
            </a:p>
          </p:txBody>
        </p:sp>
        <p:sp>
          <p:nvSpPr>
            <p:cNvPr id="77834" name="TextBox 18"/>
            <p:cNvSpPr txBox="1">
              <a:spLocks noChangeArrowheads="1"/>
            </p:cNvSpPr>
            <p:nvPr/>
          </p:nvSpPr>
          <p:spPr bwMode="auto">
            <a:xfrm>
              <a:off x="1752600" y="4343400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250 N</a:t>
              </a:r>
            </a:p>
          </p:txBody>
        </p:sp>
        <p:sp>
          <p:nvSpPr>
            <p:cNvPr id="77835" name="TextBox 19"/>
            <p:cNvSpPr txBox="1">
              <a:spLocks noChangeArrowheads="1"/>
            </p:cNvSpPr>
            <p:nvPr/>
          </p:nvSpPr>
          <p:spPr bwMode="auto">
            <a:xfrm>
              <a:off x="533400" y="4343400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250 N</a:t>
              </a:r>
            </a:p>
          </p:txBody>
        </p:sp>
        <p:sp>
          <p:nvSpPr>
            <p:cNvPr id="77836" name="TextBox 20"/>
            <p:cNvSpPr txBox="1">
              <a:spLocks noChangeArrowheads="1"/>
            </p:cNvSpPr>
            <p:nvPr/>
          </p:nvSpPr>
          <p:spPr bwMode="auto">
            <a:xfrm>
              <a:off x="7772400" y="4343400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300 N</a:t>
              </a:r>
            </a:p>
          </p:txBody>
        </p:sp>
        <p:sp>
          <p:nvSpPr>
            <p:cNvPr id="77837" name="TextBox 21"/>
            <p:cNvSpPr txBox="1">
              <a:spLocks noChangeArrowheads="1"/>
            </p:cNvSpPr>
            <p:nvPr/>
          </p:nvSpPr>
          <p:spPr bwMode="auto">
            <a:xfrm>
              <a:off x="6431201" y="4343400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250 N</a:t>
              </a:r>
            </a:p>
          </p:txBody>
        </p:sp>
        <p:sp>
          <p:nvSpPr>
            <p:cNvPr id="77838" name="TextBox 22"/>
            <p:cNvSpPr txBox="1">
              <a:spLocks noChangeArrowheads="1"/>
            </p:cNvSpPr>
            <p:nvPr/>
          </p:nvSpPr>
          <p:spPr bwMode="auto">
            <a:xfrm>
              <a:off x="5212001" y="4343400"/>
              <a:ext cx="55944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? N</a:t>
              </a: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 rot="10800000" flipH="1" flipV="1">
            <a:off x="457200" y="5145088"/>
            <a:ext cx="20574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GB" sz="3600" dirty="0"/>
              <a:t>∑</a:t>
            </a:r>
            <a:r>
              <a:rPr lang="en-GB" sz="3600" i="1" dirty="0"/>
              <a:t>F</a:t>
            </a:r>
            <a:r>
              <a:rPr lang="en-GB" sz="3600" dirty="0"/>
              <a:t> = 0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200400" y="5410200"/>
            <a:ext cx="157003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2800" dirty="0"/>
              <a:t>? = 250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GB" sz="44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Free-Body Diagrams (FBD)...</a:t>
            </a:r>
          </a:p>
        </p:txBody>
      </p:sp>
      <p:pic>
        <p:nvPicPr>
          <p:cNvPr id="78851" name="Picture 4" descr="scan000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08125"/>
            <a:ext cx="9144000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381000" y="3962400"/>
            <a:ext cx="8382000" cy="77788"/>
            <a:chOff x="381000" y="3962400"/>
            <a:chExt cx="8382000" cy="77788"/>
          </a:xfrm>
        </p:grpSpPr>
        <p:cxnSp>
          <p:nvCxnSpPr>
            <p:cNvPr id="20" name="Straight Connector 19"/>
            <p:cNvCxnSpPr/>
            <p:nvPr/>
          </p:nvCxnSpPr>
          <p:spPr>
            <a:xfrm flipV="1">
              <a:off x="609600" y="3962400"/>
              <a:ext cx="8077200" cy="76200"/>
            </a:xfrm>
            <a:prstGeom prst="line">
              <a:avLst/>
            </a:prstGeom>
            <a:ln w="10160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381000" y="3962401"/>
              <a:ext cx="8382000" cy="77787"/>
              <a:chOff x="381000" y="3962401"/>
              <a:chExt cx="8382000" cy="77787"/>
            </a:xfrm>
          </p:grpSpPr>
          <p:cxnSp>
            <p:nvCxnSpPr>
              <p:cNvPr id="22" name="Straight Arrow Connector 21"/>
              <p:cNvCxnSpPr/>
              <p:nvPr/>
            </p:nvCxnSpPr>
            <p:spPr>
              <a:xfrm rot="10800000">
                <a:off x="3124200" y="40386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rot="10800000">
                <a:off x="381000" y="40386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rot="10800000">
                <a:off x="1524000" y="40386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rot="10800000" flipH="1">
                <a:off x="5257800" y="39624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/>
              <p:cNvCxnSpPr/>
              <p:nvPr/>
            </p:nvCxnSpPr>
            <p:spPr>
              <a:xfrm rot="10800000" flipH="1">
                <a:off x="7772400" y="39624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/>
              <p:nvPr/>
            </p:nvCxnSpPr>
            <p:spPr>
              <a:xfrm rot="10800000" flipH="1">
                <a:off x="6324600" y="3962400"/>
                <a:ext cx="990600" cy="1588"/>
              </a:xfrm>
              <a:prstGeom prst="straightConnector1">
                <a:avLst/>
              </a:prstGeom>
              <a:ln w="1016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8"/>
          <p:cNvGrpSpPr>
            <a:grpSpLocks/>
          </p:cNvGrpSpPr>
          <p:nvPr/>
        </p:nvGrpSpPr>
        <p:grpSpPr bwMode="auto">
          <a:xfrm>
            <a:off x="4572000" y="3657600"/>
            <a:ext cx="1541463" cy="1268413"/>
            <a:chOff x="4572000" y="3657600"/>
            <a:chExt cx="1540743" cy="1269087"/>
          </a:xfrm>
        </p:grpSpPr>
        <p:cxnSp>
          <p:nvCxnSpPr>
            <p:cNvPr id="29" name="Straight Connector 28"/>
            <p:cNvCxnSpPr/>
            <p:nvPr/>
          </p:nvCxnSpPr>
          <p:spPr>
            <a:xfrm rot="5400000">
              <a:off x="4420160" y="3961768"/>
              <a:ext cx="609924" cy="1587"/>
            </a:xfrm>
            <a:prstGeom prst="line">
              <a:avLst/>
            </a:prstGeom>
            <a:ln w="38100">
              <a:solidFill>
                <a:srgbClr val="000099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67" name="TextBox 29"/>
            <p:cNvSpPr txBox="1">
              <a:spLocks noChangeArrowheads="1"/>
            </p:cNvSpPr>
            <p:nvPr/>
          </p:nvSpPr>
          <p:spPr bwMode="auto">
            <a:xfrm>
              <a:off x="4572000" y="4495800"/>
              <a:ext cx="1540743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Tension ?</a:t>
              </a:r>
            </a:p>
          </p:txBody>
        </p:sp>
      </p:grpSp>
      <p:grpSp>
        <p:nvGrpSpPr>
          <p:cNvPr id="6" name="Group 49"/>
          <p:cNvGrpSpPr>
            <a:grpSpLocks/>
          </p:cNvGrpSpPr>
          <p:nvPr/>
        </p:nvGrpSpPr>
        <p:grpSpPr bwMode="auto">
          <a:xfrm>
            <a:off x="381000" y="5410200"/>
            <a:ext cx="4343400" cy="685800"/>
            <a:chOff x="381000" y="5410200"/>
            <a:chExt cx="4343400" cy="685800"/>
          </a:xfrm>
        </p:grpSpPr>
        <p:cxnSp>
          <p:nvCxnSpPr>
            <p:cNvPr id="31" name="Straight Connector 30"/>
            <p:cNvCxnSpPr/>
            <p:nvPr/>
          </p:nvCxnSpPr>
          <p:spPr>
            <a:xfrm>
              <a:off x="609600" y="5410200"/>
              <a:ext cx="4114800" cy="1588"/>
            </a:xfrm>
            <a:prstGeom prst="line">
              <a:avLst/>
            </a:prstGeom>
            <a:ln w="101600"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>
              <a:off x="3124200" y="54102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0800000">
              <a:off x="381000" y="54102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0800000">
              <a:off x="1524000" y="5410200"/>
              <a:ext cx="990600" cy="1588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863" name="TextBox 42"/>
            <p:cNvSpPr txBox="1">
              <a:spLocks noChangeArrowheads="1"/>
            </p:cNvSpPr>
            <p:nvPr/>
          </p:nvSpPr>
          <p:spPr bwMode="auto">
            <a:xfrm>
              <a:off x="3200400" y="5665113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300 N</a:t>
              </a:r>
            </a:p>
          </p:txBody>
        </p:sp>
        <p:sp>
          <p:nvSpPr>
            <p:cNvPr id="78864" name="TextBox 43"/>
            <p:cNvSpPr txBox="1">
              <a:spLocks noChangeArrowheads="1"/>
            </p:cNvSpPr>
            <p:nvPr/>
          </p:nvSpPr>
          <p:spPr bwMode="auto">
            <a:xfrm>
              <a:off x="1752600" y="5665113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250 N</a:t>
              </a:r>
            </a:p>
          </p:txBody>
        </p:sp>
        <p:sp>
          <p:nvSpPr>
            <p:cNvPr id="78865" name="TextBox 44"/>
            <p:cNvSpPr txBox="1">
              <a:spLocks noChangeArrowheads="1"/>
            </p:cNvSpPr>
            <p:nvPr/>
          </p:nvSpPr>
          <p:spPr bwMode="auto">
            <a:xfrm>
              <a:off x="533400" y="5665113"/>
              <a:ext cx="960199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dirty="0"/>
                <a:t>250 N</a:t>
              </a:r>
            </a:p>
          </p:txBody>
        </p:sp>
      </p:grpSp>
      <p:grpSp>
        <p:nvGrpSpPr>
          <p:cNvPr id="7" name="Group 50"/>
          <p:cNvGrpSpPr>
            <a:grpSpLocks/>
          </p:cNvGrpSpPr>
          <p:nvPr/>
        </p:nvGrpSpPr>
        <p:grpSpPr bwMode="auto">
          <a:xfrm>
            <a:off x="4724400" y="5257800"/>
            <a:ext cx="1362075" cy="430213"/>
            <a:chOff x="4724400" y="5257800"/>
            <a:chExt cx="1362612" cy="430887"/>
          </a:xfrm>
        </p:grpSpPr>
        <p:sp>
          <p:nvSpPr>
            <p:cNvPr id="42" name="Right Arrow 41"/>
            <p:cNvSpPr/>
            <p:nvPr/>
          </p:nvSpPr>
          <p:spPr>
            <a:xfrm flipV="1">
              <a:off x="4724400" y="5334119"/>
              <a:ext cx="1067221" cy="228958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78858" name="TextBox 45"/>
            <p:cNvSpPr txBox="1">
              <a:spLocks noChangeArrowheads="1"/>
            </p:cNvSpPr>
            <p:nvPr/>
          </p:nvSpPr>
          <p:spPr bwMode="auto">
            <a:xfrm>
              <a:off x="5867400" y="5257800"/>
              <a:ext cx="2196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T</a:t>
              </a:r>
            </a:p>
          </p:txBody>
        </p:sp>
      </p:grp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505200" y="6172200"/>
            <a:ext cx="1589088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2800" i="1" dirty="0"/>
              <a:t>T </a:t>
            </a:r>
            <a:r>
              <a:rPr lang="en-GB" sz="2800" dirty="0"/>
              <a:t>= 800 N</a:t>
            </a:r>
            <a:endParaRPr lang="en-GB" sz="28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8" name="Picture 8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657600" y="2819400"/>
            <a:ext cx="1447800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987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Lifting Pulley Block</a:t>
            </a:r>
          </a:p>
        </p:txBody>
      </p:sp>
      <p:pic>
        <p:nvPicPr>
          <p:cNvPr id="79876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1438275"/>
            <a:ext cx="3124200" cy="541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5"/>
          <p:cNvGrpSpPr>
            <a:grpSpLocks/>
          </p:cNvGrpSpPr>
          <p:nvPr/>
        </p:nvGrpSpPr>
        <p:grpSpPr bwMode="auto">
          <a:xfrm>
            <a:off x="3810000" y="1600200"/>
            <a:ext cx="990600" cy="1525588"/>
            <a:chOff x="3810000" y="1600200"/>
            <a:chExt cx="990600" cy="1524794"/>
          </a:xfrm>
        </p:grpSpPr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3541932" y="2628364"/>
              <a:ext cx="839351" cy="1587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3770532" y="2704525"/>
              <a:ext cx="839351" cy="1587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5400000" flipH="1" flipV="1">
              <a:off x="3999132" y="2399883"/>
              <a:ext cx="839351" cy="1587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4151532" y="2704525"/>
              <a:ext cx="839351" cy="1587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86" name="TextBox 13"/>
            <p:cNvSpPr txBox="1">
              <a:spLocks noChangeArrowheads="1"/>
            </p:cNvSpPr>
            <p:nvPr/>
          </p:nvSpPr>
          <p:spPr bwMode="auto">
            <a:xfrm>
              <a:off x="3810000" y="1778913"/>
              <a:ext cx="2196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T</a:t>
              </a:r>
            </a:p>
          </p:txBody>
        </p:sp>
        <p:sp>
          <p:nvSpPr>
            <p:cNvPr id="79887" name="TextBox 14"/>
            <p:cNvSpPr txBox="1">
              <a:spLocks noChangeArrowheads="1"/>
            </p:cNvSpPr>
            <p:nvPr/>
          </p:nvSpPr>
          <p:spPr bwMode="auto">
            <a:xfrm>
              <a:off x="4047588" y="1931313"/>
              <a:ext cx="2196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T</a:t>
              </a:r>
            </a:p>
          </p:txBody>
        </p:sp>
        <p:sp>
          <p:nvSpPr>
            <p:cNvPr id="79888" name="TextBox 16"/>
            <p:cNvSpPr txBox="1">
              <a:spLocks noChangeArrowheads="1"/>
            </p:cNvSpPr>
            <p:nvPr/>
          </p:nvSpPr>
          <p:spPr bwMode="auto">
            <a:xfrm>
              <a:off x="4352388" y="1600200"/>
              <a:ext cx="2196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T</a:t>
              </a:r>
            </a:p>
          </p:txBody>
        </p:sp>
        <p:sp>
          <p:nvSpPr>
            <p:cNvPr id="79889" name="TextBox 17"/>
            <p:cNvSpPr txBox="1">
              <a:spLocks noChangeArrowheads="1"/>
            </p:cNvSpPr>
            <p:nvPr/>
          </p:nvSpPr>
          <p:spPr bwMode="auto">
            <a:xfrm>
              <a:off x="4580988" y="2057400"/>
              <a:ext cx="219612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T</a:t>
              </a:r>
            </a:p>
          </p:txBody>
        </p:sp>
      </p:grpSp>
      <p:grpSp>
        <p:nvGrpSpPr>
          <p:cNvPr id="3" name="Group 24"/>
          <p:cNvGrpSpPr>
            <a:grpSpLocks/>
          </p:cNvGrpSpPr>
          <p:nvPr/>
        </p:nvGrpSpPr>
        <p:grpSpPr bwMode="auto">
          <a:xfrm>
            <a:off x="4343400" y="5562600"/>
            <a:ext cx="490538" cy="1143000"/>
            <a:chOff x="4343398" y="5715000"/>
            <a:chExt cx="490636" cy="1143000"/>
          </a:xfrm>
        </p:grpSpPr>
        <p:cxnSp>
          <p:nvCxnSpPr>
            <p:cNvPr id="20" name="Straight Arrow Connector 19"/>
            <p:cNvCxnSpPr/>
            <p:nvPr/>
          </p:nvCxnSpPr>
          <p:spPr>
            <a:xfrm rot="16200000" flipH="1">
              <a:off x="3771898" y="6286500"/>
              <a:ext cx="1143000" cy="0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881" name="TextBox 20"/>
            <p:cNvSpPr txBox="1">
              <a:spLocks noChangeArrowheads="1"/>
            </p:cNvSpPr>
            <p:nvPr/>
          </p:nvSpPr>
          <p:spPr bwMode="auto">
            <a:xfrm>
              <a:off x="4495800" y="6248400"/>
              <a:ext cx="338234" cy="430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2800" i="1" dirty="0"/>
                <a:t>W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943600" y="1981200"/>
            <a:ext cx="2819400" cy="19240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  <a:defRPr/>
            </a:pPr>
            <a:r>
              <a:rPr lang="en-GB" sz="4000" i="1" dirty="0"/>
              <a:t>T = W/</a:t>
            </a:r>
            <a:r>
              <a:rPr lang="en-GB" sz="4000" dirty="0"/>
              <a:t>4</a:t>
            </a:r>
          </a:p>
          <a:p>
            <a:pPr>
              <a:spcBef>
                <a:spcPts val="600"/>
              </a:spcBef>
              <a:defRPr/>
            </a:pPr>
            <a:r>
              <a:rPr lang="en-GB" sz="4000" i="1" dirty="0"/>
              <a:t>Mechanical Advantage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Oil-Well Drill</a:t>
            </a:r>
          </a:p>
        </p:txBody>
      </p:sp>
      <p:pic>
        <p:nvPicPr>
          <p:cNvPr id="80899" name="Content Placeholder 3" descr="scan0007.jpg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0" y="1295400"/>
            <a:ext cx="4954588" cy="5562600"/>
          </a:xfrm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609600"/>
            <a:ext cx="18288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5943600" y="147638"/>
            <a:ext cx="617538" cy="995362"/>
            <a:chOff x="5943600" y="794"/>
            <a:chExt cx="617386" cy="995759"/>
          </a:xfrm>
        </p:grpSpPr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5601357" y="343037"/>
              <a:ext cx="686074" cy="1588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913" name="TextBox 8"/>
            <p:cNvSpPr txBox="1">
              <a:spLocks noChangeArrowheads="1"/>
            </p:cNvSpPr>
            <p:nvPr/>
          </p:nvSpPr>
          <p:spPr bwMode="auto">
            <a:xfrm>
              <a:off x="6248400" y="381000"/>
              <a:ext cx="31258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T</a:t>
              </a:r>
            </a:p>
          </p:txBody>
        </p:sp>
      </p:grpSp>
      <p:grpSp>
        <p:nvGrpSpPr>
          <p:cNvPr id="3" name="Group 12"/>
          <p:cNvGrpSpPr>
            <a:grpSpLocks/>
          </p:cNvGrpSpPr>
          <p:nvPr/>
        </p:nvGrpSpPr>
        <p:grpSpPr bwMode="auto">
          <a:xfrm>
            <a:off x="5105400" y="2819400"/>
            <a:ext cx="838200" cy="1219200"/>
            <a:chOff x="5105400" y="2819400"/>
            <a:chExt cx="838201" cy="1219248"/>
          </a:xfrm>
        </p:grpSpPr>
        <p:sp>
          <p:nvSpPr>
            <p:cNvPr id="80910" name="TextBox 9"/>
            <p:cNvSpPr txBox="1">
              <a:spLocks noChangeArrowheads="1"/>
            </p:cNvSpPr>
            <p:nvPr/>
          </p:nvSpPr>
          <p:spPr bwMode="auto">
            <a:xfrm>
              <a:off x="5105400" y="2819400"/>
              <a:ext cx="67486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W</a:t>
              </a:r>
              <a:r>
                <a:rPr lang="en-GB" sz="4000" i="1" baseline="-25000" dirty="0"/>
                <a:t>1</a:t>
              </a:r>
              <a:endParaRPr lang="en-GB" sz="4000" i="1" dirty="0"/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rot="5400000">
              <a:off x="5371285" y="3466331"/>
              <a:ext cx="1143045" cy="1587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3"/>
          <p:cNvGrpSpPr>
            <a:grpSpLocks/>
          </p:cNvGrpSpPr>
          <p:nvPr/>
        </p:nvGrpSpPr>
        <p:grpSpPr bwMode="auto">
          <a:xfrm>
            <a:off x="4876800" y="5181600"/>
            <a:ext cx="990600" cy="838200"/>
            <a:chOff x="5105400" y="2819400"/>
            <a:chExt cx="838994" cy="1296194"/>
          </a:xfrm>
        </p:grpSpPr>
        <p:sp>
          <p:nvSpPr>
            <p:cNvPr id="80908" name="TextBox 14"/>
            <p:cNvSpPr txBox="1">
              <a:spLocks noChangeArrowheads="1"/>
            </p:cNvSpPr>
            <p:nvPr/>
          </p:nvSpPr>
          <p:spPr bwMode="auto">
            <a:xfrm>
              <a:off x="5105400" y="2819400"/>
              <a:ext cx="571581" cy="95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W</a:t>
              </a:r>
              <a:r>
                <a:rPr lang="en-GB" sz="4000" i="1" baseline="-25000" dirty="0"/>
                <a:t>2</a:t>
              </a:r>
              <a:endParaRPr lang="en-GB" sz="4000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>
              <a:off x="5333676" y="3504876"/>
              <a:ext cx="1220091" cy="1344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9"/>
          <p:cNvGrpSpPr>
            <a:grpSpLocks/>
          </p:cNvGrpSpPr>
          <p:nvPr/>
        </p:nvGrpSpPr>
        <p:grpSpPr bwMode="auto">
          <a:xfrm>
            <a:off x="5865813" y="6096000"/>
            <a:ext cx="2035175" cy="609600"/>
            <a:chOff x="5866606" y="6019800"/>
            <a:chExt cx="2035119" cy="767953"/>
          </a:xfrm>
        </p:grpSpPr>
        <p:cxnSp>
          <p:nvCxnSpPr>
            <p:cNvPr id="18" name="Straight Arrow Connector 17"/>
            <p:cNvCxnSpPr/>
            <p:nvPr/>
          </p:nvCxnSpPr>
          <p:spPr>
            <a:xfrm rot="5400000" flipH="1" flipV="1">
              <a:off x="5486423" y="6399983"/>
              <a:ext cx="761954" cy="1587"/>
            </a:xfrm>
            <a:prstGeom prst="straightConnector1">
              <a:avLst/>
            </a:prstGeom>
            <a:ln w="66675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907" name="TextBox 18"/>
            <p:cNvSpPr txBox="1">
              <a:spLocks noChangeArrowheads="1"/>
            </p:cNvSpPr>
            <p:nvPr/>
          </p:nvSpPr>
          <p:spPr bwMode="auto">
            <a:xfrm>
              <a:off x="6019800" y="6172200"/>
              <a:ext cx="188192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Bit force</a:t>
              </a:r>
            </a:p>
          </p:txBody>
        </p:sp>
      </p:grp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934200" y="3733800"/>
            <a:ext cx="20240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Staging?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3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GB" dirty="0" smtClean="0"/>
              <a:t>Equilibrium: System of Particles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2590800" y="3124200"/>
            <a:ext cx="3429000" cy="2828925"/>
            <a:chOff x="4953000" y="2895600"/>
            <a:chExt cx="2287587" cy="1762125"/>
          </a:xfrm>
        </p:grpSpPr>
        <p:graphicFrame>
          <p:nvGraphicFramePr>
            <p:cNvPr id="17410" name="Object 8"/>
            <p:cNvGraphicFramePr>
              <a:graphicFrameLocks noChangeAspect="1"/>
            </p:cNvGraphicFramePr>
            <p:nvPr/>
          </p:nvGraphicFramePr>
          <p:xfrm>
            <a:off x="5638800" y="2895600"/>
            <a:ext cx="687564" cy="695615"/>
          </p:xfrm>
          <a:graphic>
            <a:graphicData uri="http://schemas.openxmlformats.org/presentationml/2006/ole">
              <p:oleObj spid="_x0000_s265218" name="Photo Editor Photo" r:id="rId4" imgW="3381847" imgH="3419952" progId="">
                <p:embed/>
              </p:oleObj>
            </a:graphicData>
          </a:graphic>
        </p:graphicFrame>
        <p:graphicFrame>
          <p:nvGraphicFramePr>
            <p:cNvPr id="17411" name="Object 3"/>
            <p:cNvGraphicFramePr>
              <a:graphicFrameLocks noChangeAspect="1"/>
            </p:cNvGraphicFramePr>
            <p:nvPr/>
          </p:nvGraphicFramePr>
          <p:xfrm>
            <a:off x="6553200" y="3886200"/>
            <a:ext cx="687387" cy="695325"/>
          </p:xfrm>
          <a:graphic>
            <a:graphicData uri="http://schemas.openxmlformats.org/presentationml/2006/ole">
              <p:oleObj spid="_x0000_s265219" name="Photo Editor Photo" r:id="rId5" imgW="3381847" imgH="3419952" progId="">
                <p:embed/>
              </p:oleObj>
            </a:graphicData>
          </a:graphic>
        </p:graphicFrame>
        <p:graphicFrame>
          <p:nvGraphicFramePr>
            <p:cNvPr id="17412" name="Object 4"/>
            <p:cNvGraphicFramePr>
              <a:graphicFrameLocks noChangeAspect="1"/>
            </p:cNvGraphicFramePr>
            <p:nvPr/>
          </p:nvGraphicFramePr>
          <p:xfrm>
            <a:off x="4953000" y="3962400"/>
            <a:ext cx="687387" cy="695325"/>
          </p:xfrm>
          <a:graphic>
            <a:graphicData uri="http://schemas.openxmlformats.org/presentationml/2006/ole">
              <p:oleObj spid="_x0000_s265220" name="Photo Editor Photo" r:id="rId6" imgW="3381847" imgH="3419952" progId="">
                <p:embed/>
              </p:oleObj>
            </a:graphicData>
          </a:graphic>
        </p:graphicFrame>
      </p:grpSp>
      <p:grpSp>
        <p:nvGrpSpPr>
          <p:cNvPr id="3" name="Group 69"/>
          <p:cNvGrpSpPr>
            <a:grpSpLocks/>
          </p:cNvGrpSpPr>
          <p:nvPr/>
        </p:nvGrpSpPr>
        <p:grpSpPr bwMode="auto">
          <a:xfrm>
            <a:off x="3124200" y="3686175"/>
            <a:ext cx="2643188" cy="1876425"/>
            <a:chOff x="3124200" y="3733800"/>
            <a:chExt cx="2642630" cy="1876675"/>
          </a:xfrm>
        </p:grpSpPr>
        <p:grpSp>
          <p:nvGrpSpPr>
            <p:cNvPr id="4" name="Group 29"/>
            <p:cNvGrpSpPr>
              <a:grpSpLocks/>
            </p:cNvGrpSpPr>
            <p:nvPr/>
          </p:nvGrpSpPr>
          <p:grpSpPr bwMode="auto">
            <a:xfrm rot="-4415495">
              <a:off x="4252678" y="3657175"/>
              <a:ext cx="1204451" cy="1823852"/>
              <a:chOff x="5257800" y="3200400"/>
              <a:chExt cx="685800" cy="1066800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 rot="5400000">
                <a:off x="5067464" y="3391204"/>
                <a:ext cx="1066684" cy="685250"/>
              </a:xfrm>
              <a:prstGeom prst="line">
                <a:avLst/>
              </a:prstGeom>
              <a:ln w="22225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 rot="5400000">
                <a:off x="5645264" y="3274047"/>
                <a:ext cx="380627" cy="226910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rot="5400000">
                <a:off x="5190999" y="3958725"/>
                <a:ext cx="380627" cy="227814"/>
              </a:xfrm>
              <a:prstGeom prst="line">
                <a:avLst/>
              </a:prstGeom>
              <a:ln w="444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3124200" y="3733800"/>
              <a:ext cx="2443814" cy="1876675"/>
              <a:chOff x="3124200" y="3733800"/>
              <a:chExt cx="2443814" cy="1876675"/>
            </a:xfrm>
          </p:grpSpPr>
          <p:grpSp>
            <p:nvGrpSpPr>
              <p:cNvPr id="8" name="Group 65"/>
              <p:cNvGrpSpPr>
                <a:grpSpLocks/>
              </p:cNvGrpSpPr>
              <p:nvPr/>
            </p:nvGrpSpPr>
            <p:grpSpPr bwMode="auto">
              <a:xfrm>
                <a:off x="3124200" y="3733800"/>
                <a:ext cx="2419720" cy="1676399"/>
                <a:chOff x="3124200" y="3733800"/>
                <a:chExt cx="2419720" cy="1676399"/>
              </a:xfrm>
            </p:grpSpPr>
            <p:cxnSp>
              <p:nvCxnSpPr>
                <p:cNvPr id="19" name="Straight Connector 18"/>
                <p:cNvCxnSpPr/>
                <p:nvPr/>
              </p:nvCxnSpPr>
              <p:spPr>
                <a:xfrm rot="5400000">
                  <a:off x="2789022" y="4068978"/>
                  <a:ext cx="1660746" cy="990391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Straight Connector 19"/>
                <p:cNvCxnSpPr/>
                <p:nvPr/>
              </p:nvCxnSpPr>
              <p:spPr>
                <a:xfrm rot="5400000">
                  <a:off x="3695488" y="3848168"/>
                  <a:ext cx="533471" cy="30473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/>
                <p:cNvCxnSpPr/>
                <p:nvPr/>
              </p:nvCxnSpPr>
              <p:spPr>
                <a:xfrm rot="5400000">
                  <a:off x="3047924" y="4877018"/>
                  <a:ext cx="533471" cy="380920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rot="10800000">
                  <a:off x="3124200" y="5354854"/>
                  <a:ext cx="2420427" cy="55569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Straight Connector 35"/>
              <p:cNvCxnSpPr/>
              <p:nvPr/>
            </p:nvCxnSpPr>
            <p:spPr>
              <a:xfrm rot="10800000" flipV="1">
                <a:off x="4724062" y="5378669"/>
                <a:ext cx="844372" cy="31754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rot="8752714">
                <a:off x="3209907" y="5097645"/>
                <a:ext cx="671371" cy="512830"/>
              </a:xfrm>
              <a:prstGeom prst="line">
                <a:avLst/>
              </a:prstGeom>
              <a:ln w="444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416" name="TextBox 38"/>
          <p:cNvSpPr txBox="1">
            <a:spLocks noChangeArrowheads="1"/>
          </p:cNvSpPr>
          <p:nvPr/>
        </p:nvSpPr>
        <p:spPr bwMode="auto">
          <a:xfrm>
            <a:off x="2438400" y="563245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1</a:t>
            </a:r>
          </a:p>
        </p:txBody>
      </p:sp>
      <p:sp>
        <p:nvSpPr>
          <p:cNvPr id="17417" name="TextBox 45"/>
          <p:cNvSpPr txBox="1">
            <a:spLocks noChangeArrowheads="1"/>
          </p:cNvSpPr>
          <p:nvPr/>
        </p:nvSpPr>
        <p:spPr bwMode="auto">
          <a:xfrm>
            <a:off x="5943600" y="464185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3</a:t>
            </a:r>
          </a:p>
        </p:txBody>
      </p:sp>
      <p:sp>
        <p:nvSpPr>
          <p:cNvPr id="17418" name="TextBox 46"/>
          <p:cNvSpPr txBox="1">
            <a:spLocks noChangeArrowheads="1"/>
          </p:cNvSpPr>
          <p:nvPr/>
        </p:nvSpPr>
        <p:spPr bwMode="auto">
          <a:xfrm>
            <a:off x="4343400" y="281940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2</a:t>
            </a:r>
          </a:p>
        </p:txBody>
      </p:sp>
      <p:grpSp>
        <p:nvGrpSpPr>
          <p:cNvPr id="9" name="Group 70"/>
          <p:cNvGrpSpPr>
            <a:grpSpLocks/>
          </p:cNvGrpSpPr>
          <p:nvPr/>
        </p:nvGrpSpPr>
        <p:grpSpPr bwMode="auto">
          <a:xfrm>
            <a:off x="2667000" y="3581400"/>
            <a:ext cx="1371600" cy="1454150"/>
            <a:chOff x="2667000" y="3581400"/>
            <a:chExt cx="1371600" cy="1453753"/>
          </a:xfrm>
        </p:grpSpPr>
        <p:sp>
          <p:nvSpPr>
            <p:cNvPr id="17435" name="TextBox 39"/>
            <p:cNvSpPr txBox="1">
              <a:spLocks noChangeArrowheads="1"/>
            </p:cNvSpPr>
            <p:nvPr/>
          </p:nvSpPr>
          <p:spPr bwMode="auto">
            <a:xfrm>
              <a:off x="3276600" y="3581400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21</a:t>
              </a:r>
              <a:endParaRPr lang="en-GB" sz="4000" i="1" dirty="0"/>
            </a:p>
          </p:txBody>
        </p:sp>
        <p:sp>
          <p:nvSpPr>
            <p:cNvPr id="17436" name="TextBox 47"/>
            <p:cNvSpPr txBox="1">
              <a:spLocks noChangeArrowheads="1"/>
            </p:cNvSpPr>
            <p:nvPr/>
          </p:nvSpPr>
          <p:spPr bwMode="auto">
            <a:xfrm flipH="1">
              <a:off x="2667000" y="4419600"/>
              <a:ext cx="1371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12</a:t>
              </a:r>
              <a:endParaRPr lang="en-GB" sz="4000" i="1" dirty="0"/>
            </a:p>
          </p:txBody>
        </p:sp>
      </p:grpSp>
      <p:grpSp>
        <p:nvGrpSpPr>
          <p:cNvPr id="10" name="Group 64"/>
          <p:cNvGrpSpPr>
            <a:grpSpLocks/>
          </p:cNvGrpSpPr>
          <p:nvPr/>
        </p:nvGrpSpPr>
        <p:grpSpPr bwMode="auto">
          <a:xfrm>
            <a:off x="304800" y="1600200"/>
            <a:ext cx="6827838" cy="5257800"/>
            <a:chOff x="304800" y="1600200"/>
            <a:chExt cx="6827943" cy="5257800"/>
          </a:xfrm>
        </p:grpSpPr>
        <p:cxnSp>
          <p:nvCxnSpPr>
            <p:cNvPr id="7" name="Straight Arrow Connector 6"/>
            <p:cNvCxnSpPr/>
            <p:nvPr/>
          </p:nvCxnSpPr>
          <p:spPr bwMode="auto">
            <a:xfrm flipV="1">
              <a:off x="685806" y="5291138"/>
              <a:ext cx="2441613" cy="933450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/>
            <p:cNvCxnSpPr/>
            <p:nvPr/>
          </p:nvCxnSpPr>
          <p:spPr bwMode="auto">
            <a:xfrm rot="16200000" flipH="1">
              <a:off x="5377745" y="5377647"/>
              <a:ext cx="1338262" cy="1165243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3122672" y="2741613"/>
              <a:ext cx="1982787" cy="158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432" name="TextBox 48"/>
            <p:cNvSpPr txBox="1">
              <a:spLocks noChangeArrowheads="1"/>
            </p:cNvSpPr>
            <p:nvPr/>
          </p:nvSpPr>
          <p:spPr bwMode="auto">
            <a:xfrm flipH="1">
              <a:off x="304800" y="6090047"/>
              <a:ext cx="761999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</a:t>
              </a:r>
              <a:endParaRPr lang="en-GB" sz="4000" i="1" dirty="0"/>
            </a:p>
          </p:txBody>
        </p:sp>
        <p:sp>
          <p:nvSpPr>
            <p:cNvPr id="17433" name="TextBox 50"/>
            <p:cNvSpPr txBox="1">
              <a:spLocks noChangeArrowheads="1"/>
            </p:cNvSpPr>
            <p:nvPr/>
          </p:nvSpPr>
          <p:spPr bwMode="auto">
            <a:xfrm flipH="1">
              <a:off x="4267200" y="1600200"/>
              <a:ext cx="609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</a:t>
              </a:r>
              <a:endParaRPr lang="en-GB" sz="4000" i="1" dirty="0"/>
            </a:p>
          </p:txBody>
        </p:sp>
        <p:sp>
          <p:nvSpPr>
            <p:cNvPr id="17434" name="TextBox 52"/>
            <p:cNvSpPr txBox="1">
              <a:spLocks noChangeArrowheads="1"/>
            </p:cNvSpPr>
            <p:nvPr/>
          </p:nvSpPr>
          <p:spPr bwMode="auto">
            <a:xfrm>
              <a:off x="6629400" y="6242447"/>
              <a:ext cx="50334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</a:t>
              </a:r>
              <a:endParaRPr lang="en-GB" sz="4000" i="1" dirty="0"/>
            </a:p>
          </p:txBody>
        </p:sp>
      </p:grpSp>
      <p:grpSp>
        <p:nvGrpSpPr>
          <p:cNvPr id="11" name="Group 73"/>
          <p:cNvGrpSpPr>
            <a:grpSpLocks/>
          </p:cNvGrpSpPr>
          <p:nvPr/>
        </p:nvGrpSpPr>
        <p:grpSpPr bwMode="auto">
          <a:xfrm>
            <a:off x="3352800" y="3581400"/>
            <a:ext cx="2370138" cy="2590800"/>
            <a:chOff x="3352800" y="3581401"/>
            <a:chExt cx="2370501" cy="2590799"/>
          </a:xfrm>
        </p:grpSpPr>
        <p:sp>
          <p:nvSpPr>
            <p:cNvPr id="17425" name="TextBox 49"/>
            <p:cNvSpPr txBox="1">
              <a:spLocks noChangeArrowheads="1"/>
            </p:cNvSpPr>
            <p:nvPr/>
          </p:nvSpPr>
          <p:spPr bwMode="auto">
            <a:xfrm>
              <a:off x="4572000" y="5480447"/>
              <a:ext cx="1066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31</a:t>
              </a:r>
              <a:endParaRPr lang="en-GB" sz="4000" i="1" dirty="0"/>
            </a:p>
          </p:txBody>
        </p:sp>
        <p:sp>
          <p:nvSpPr>
            <p:cNvPr id="17426" name="TextBox 51"/>
            <p:cNvSpPr txBox="1">
              <a:spLocks noChangeArrowheads="1"/>
            </p:cNvSpPr>
            <p:nvPr/>
          </p:nvSpPr>
          <p:spPr bwMode="auto">
            <a:xfrm>
              <a:off x="3352800" y="5556647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13</a:t>
              </a:r>
              <a:endParaRPr lang="en-GB" sz="4000" i="1" dirty="0"/>
            </a:p>
          </p:txBody>
        </p:sp>
        <p:sp>
          <p:nvSpPr>
            <p:cNvPr id="17427" name="TextBox 71"/>
            <p:cNvSpPr txBox="1">
              <a:spLocks noChangeArrowheads="1"/>
            </p:cNvSpPr>
            <p:nvPr/>
          </p:nvSpPr>
          <p:spPr bwMode="auto">
            <a:xfrm>
              <a:off x="5029200" y="4267200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31</a:t>
              </a:r>
              <a:endParaRPr lang="en-GB" sz="4000" i="1" dirty="0"/>
            </a:p>
          </p:txBody>
        </p:sp>
        <p:sp>
          <p:nvSpPr>
            <p:cNvPr id="17428" name="TextBox 72"/>
            <p:cNvSpPr txBox="1">
              <a:spLocks noChangeArrowheads="1"/>
            </p:cNvSpPr>
            <p:nvPr/>
          </p:nvSpPr>
          <p:spPr bwMode="auto">
            <a:xfrm>
              <a:off x="4572000" y="3581401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23</a:t>
              </a:r>
              <a:endParaRPr lang="en-GB" sz="4000" i="1" dirty="0"/>
            </a:p>
          </p:txBody>
        </p:sp>
      </p:grpSp>
      <p:sp>
        <p:nvSpPr>
          <p:cNvPr id="75" name="TextBox 74"/>
          <p:cNvSpPr txBox="1">
            <a:spLocks noChangeArrowheads="1"/>
          </p:cNvSpPr>
          <p:nvPr/>
        </p:nvSpPr>
        <p:spPr bwMode="auto">
          <a:xfrm>
            <a:off x="5410200" y="1981200"/>
            <a:ext cx="34290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dirty="0"/>
              <a:t>F</a:t>
            </a:r>
            <a:r>
              <a:rPr lang="en-GB" sz="4000" i="1" baseline="-25000" dirty="0"/>
              <a:t>1</a:t>
            </a:r>
            <a:r>
              <a:rPr lang="en-GB" sz="4000" i="1" dirty="0"/>
              <a:t>,</a:t>
            </a:r>
            <a:r>
              <a:rPr lang="en-GB" sz="4000" i="1" baseline="-25000" dirty="0"/>
              <a:t> </a:t>
            </a:r>
            <a:r>
              <a:rPr lang="en-GB" sz="4000" b="1" dirty="0"/>
              <a:t>F</a:t>
            </a:r>
            <a:r>
              <a:rPr lang="en-GB" sz="4000" i="1" baseline="-25000" dirty="0"/>
              <a:t>2</a:t>
            </a:r>
            <a:r>
              <a:rPr lang="en-GB" sz="4000" i="1" dirty="0"/>
              <a:t>, </a:t>
            </a:r>
            <a:r>
              <a:rPr lang="en-GB" sz="4000" b="1" dirty="0"/>
              <a:t>F</a:t>
            </a:r>
            <a:r>
              <a:rPr lang="en-GB" sz="4000" i="1" baseline="-25000" dirty="0"/>
              <a:t>3 </a:t>
            </a:r>
            <a:r>
              <a:rPr lang="en-GB" sz="4000" i="1" dirty="0"/>
              <a:t> must be in ≡m</a:t>
            </a:r>
            <a:r>
              <a:rPr lang="en-GB" sz="4000" i="1" baseline="-25000" dirty="0"/>
              <a:t> </a:t>
            </a:r>
            <a:endParaRPr lang="en-GB" sz="4000" i="1" dirty="0"/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228600" y="1752600"/>
            <a:ext cx="2366963" cy="200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dirty="0"/>
              <a:t>F</a:t>
            </a:r>
            <a:r>
              <a:rPr lang="en-GB" sz="4000" i="1" baseline="-25000" dirty="0"/>
              <a:t>21 </a:t>
            </a:r>
            <a:r>
              <a:rPr lang="en-GB" sz="4000" i="1" dirty="0"/>
              <a:t>= − </a:t>
            </a:r>
            <a:r>
              <a:rPr lang="en-GB" sz="4000" b="1" dirty="0"/>
              <a:t>F</a:t>
            </a:r>
            <a:r>
              <a:rPr lang="en-GB" sz="4000" i="1" baseline="-25000" dirty="0"/>
              <a:t>12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dirty="0"/>
              <a:t>F</a:t>
            </a:r>
            <a:r>
              <a:rPr lang="en-GB" sz="4000" i="1" baseline="-25000" dirty="0"/>
              <a:t>31 </a:t>
            </a:r>
            <a:r>
              <a:rPr lang="en-GB" sz="4000" i="1" dirty="0"/>
              <a:t>= − </a:t>
            </a:r>
            <a:r>
              <a:rPr lang="en-GB" sz="4000" b="1" dirty="0"/>
              <a:t>F</a:t>
            </a:r>
            <a:r>
              <a:rPr lang="en-GB" sz="4000" i="1" baseline="-25000" dirty="0"/>
              <a:t>13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dirty="0"/>
              <a:t>F</a:t>
            </a:r>
            <a:r>
              <a:rPr lang="en-GB" sz="4000" i="1" baseline="-25000" dirty="0"/>
              <a:t>23 </a:t>
            </a:r>
            <a:r>
              <a:rPr lang="en-GB" sz="4000" i="1" dirty="0"/>
              <a:t>= − </a:t>
            </a:r>
            <a:r>
              <a:rPr lang="en-GB" sz="4000" b="1" dirty="0"/>
              <a:t>F</a:t>
            </a:r>
            <a:r>
              <a:rPr lang="en-GB" sz="4000" i="1" baseline="-25000" dirty="0"/>
              <a:t>32</a:t>
            </a:r>
            <a:endParaRPr lang="en-GB" sz="4000" b="1" dirty="0"/>
          </a:p>
        </p:txBody>
      </p:sp>
      <p:sp>
        <p:nvSpPr>
          <p:cNvPr id="41" name="Freeform 40"/>
          <p:cNvSpPr/>
          <p:nvPr/>
        </p:nvSpPr>
        <p:spPr>
          <a:xfrm>
            <a:off x="2017713" y="2700338"/>
            <a:ext cx="4837112" cy="3932237"/>
          </a:xfrm>
          <a:custGeom>
            <a:avLst/>
            <a:gdLst>
              <a:gd name="connsiteX0" fmla="*/ 2249714 w 4836692"/>
              <a:gd name="connsiteY0" fmla="*/ 101600 h 3932967"/>
              <a:gd name="connsiteX1" fmla="*/ 1625600 w 4836692"/>
              <a:gd name="connsiteY1" fmla="*/ 87086 h 3932967"/>
              <a:gd name="connsiteX2" fmla="*/ 1524000 w 4836692"/>
              <a:gd name="connsiteY2" fmla="*/ 174172 h 3932967"/>
              <a:gd name="connsiteX3" fmla="*/ 1465943 w 4836692"/>
              <a:gd name="connsiteY3" fmla="*/ 217714 h 3932967"/>
              <a:gd name="connsiteX4" fmla="*/ 1422400 w 4836692"/>
              <a:gd name="connsiteY4" fmla="*/ 261257 h 3932967"/>
              <a:gd name="connsiteX5" fmla="*/ 1378857 w 4836692"/>
              <a:gd name="connsiteY5" fmla="*/ 290286 h 3932967"/>
              <a:gd name="connsiteX6" fmla="*/ 1291771 w 4836692"/>
              <a:gd name="connsiteY6" fmla="*/ 377372 h 3932967"/>
              <a:gd name="connsiteX7" fmla="*/ 1146628 w 4836692"/>
              <a:gd name="connsiteY7" fmla="*/ 595086 h 3932967"/>
              <a:gd name="connsiteX8" fmla="*/ 1059543 w 4836692"/>
              <a:gd name="connsiteY8" fmla="*/ 725714 h 3932967"/>
              <a:gd name="connsiteX9" fmla="*/ 1016000 w 4836692"/>
              <a:gd name="connsiteY9" fmla="*/ 769257 h 3932967"/>
              <a:gd name="connsiteX10" fmla="*/ 943428 w 4836692"/>
              <a:gd name="connsiteY10" fmla="*/ 841829 h 3932967"/>
              <a:gd name="connsiteX11" fmla="*/ 914400 w 4836692"/>
              <a:gd name="connsiteY11" fmla="*/ 885372 h 3932967"/>
              <a:gd name="connsiteX12" fmla="*/ 827314 w 4836692"/>
              <a:gd name="connsiteY12" fmla="*/ 957943 h 3932967"/>
              <a:gd name="connsiteX13" fmla="*/ 754743 w 4836692"/>
              <a:gd name="connsiteY13" fmla="*/ 1016000 h 3932967"/>
              <a:gd name="connsiteX14" fmla="*/ 725714 w 4836692"/>
              <a:gd name="connsiteY14" fmla="*/ 1059543 h 3932967"/>
              <a:gd name="connsiteX15" fmla="*/ 682171 w 4836692"/>
              <a:gd name="connsiteY15" fmla="*/ 1088572 h 3932967"/>
              <a:gd name="connsiteX16" fmla="*/ 595085 w 4836692"/>
              <a:gd name="connsiteY16" fmla="*/ 1161143 h 3932967"/>
              <a:gd name="connsiteX17" fmla="*/ 537028 w 4836692"/>
              <a:gd name="connsiteY17" fmla="*/ 1248229 h 3932967"/>
              <a:gd name="connsiteX18" fmla="*/ 478971 w 4836692"/>
              <a:gd name="connsiteY18" fmla="*/ 1291772 h 3932967"/>
              <a:gd name="connsiteX19" fmla="*/ 420914 w 4836692"/>
              <a:gd name="connsiteY19" fmla="*/ 1407886 h 3932967"/>
              <a:gd name="connsiteX20" fmla="*/ 391885 w 4836692"/>
              <a:gd name="connsiteY20" fmla="*/ 1451429 h 3932967"/>
              <a:gd name="connsiteX21" fmla="*/ 333828 w 4836692"/>
              <a:gd name="connsiteY21" fmla="*/ 1611086 h 3932967"/>
              <a:gd name="connsiteX22" fmla="*/ 275771 w 4836692"/>
              <a:gd name="connsiteY22" fmla="*/ 1698172 h 3932967"/>
              <a:gd name="connsiteX23" fmla="*/ 246743 w 4836692"/>
              <a:gd name="connsiteY23" fmla="*/ 1741714 h 3932967"/>
              <a:gd name="connsiteX24" fmla="*/ 188685 w 4836692"/>
              <a:gd name="connsiteY24" fmla="*/ 1930400 h 3932967"/>
              <a:gd name="connsiteX25" fmla="*/ 159657 w 4836692"/>
              <a:gd name="connsiteY25" fmla="*/ 2002972 h 3932967"/>
              <a:gd name="connsiteX26" fmla="*/ 116114 w 4836692"/>
              <a:gd name="connsiteY26" fmla="*/ 2046514 h 3932967"/>
              <a:gd name="connsiteX27" fmla="*/ 87085 w 4836692"/>
              <a:gd name="connsiteY27" fmla="*/ 2133600 h 3932967"/>
              <a:gd name="connsiteX28" fmla="*/ 58057 w 4836692"/>
              <a:gd name="connsiteY28" fmla="*/ 2191657 h 3932967"/>
              <a:gd name="connsiteX29" fmla="*/ 29028 w 4836692"/>
              <a:gd name="connsiteY29" fmla="*/ 2438400 h 3932967"/>
              <a:gd name="connsiteX30" fmla="*/ 0 w 4836692"/>
              <a:gd name="connsiteY30" fmla="*/ 2627086 h 3932967"/>
              <a:gd name="connsiteX31" fmla="*/ 14514 w 4836692"/>
              <a:gd name="connsiteY31" fmla="*/ 3396343 h 3932967"/>
              <a:gd name="connsiteX32" fmla="*/ 29028 w 4836692"/>
              <a:gd name="connsiteY32" fmla="*/ 3439886 h 3932967"/>
              <a:gd name="connsiteX33" fmla="*/ 87085 w 4836692"/>
              <a:gd name="connsiteY33" fmla="*/ 3556000 h 3932967"/>
              <a:gd name="connsiteX34" fmla="*/ 145143 w 4836692"/>
              <a:gd name="connsiteY34" fmla="*/ 3643086 h 3932967"/>
              <a:gd name="connsiteX35" fmla="*/ 159657 w 4836692"/>
              <a:gd name="connsiteY35" fmla="*/ 3686629 h 3932967"/>
              <a:gd name="connsiteX36" fmla="*/ 290285 w 4836692"/>
              <a:gd name="connsiteY36" fmla="*/ 3759200 h 3932967"/>
              <a:gd name="connsiteX37" fmla="*/ 449943 w 4836692"/>
              <a:gd name="connsiteY37" fmla="*/ 3831772 h 3932967"/>
              <a:gd name="connsiteX38" fmla="*/ 508000 w 4836692"/>
              <a:gd name="connsiteY38" fmla="*/ 3860800 h 3932967"/>
              <a:gd name="connsiteX39" fmla="*/ 696685 w 4836692"/>
              <a:gd name="connsiteY39" fmla="*/ 3904343 h 3932967"/>
              <a:gd name="connsiteX40" fmla="*/ 740228 w 4836692"/>
              <a:gd name="connsiteY40" fmla="*/ 3918857 h 3932967"/>
              <a:gd name="connsiteX41" fmla="*/ 1422400 w 4836692"/>
              <a:gd name="connsiteY41" fmla="*/ 3860800 h 3932967"/>
              <a:gd name="connsiteX42" fmla="*/ 1596571 w 4836692"/>
              <a:gd name="connsiteY42" fmla="*/ 3802743 h 3932967"/>
              <a:gd name="connsiteX43" fmla="*/ 2670628 w 4836692"/>
              <a:gd name="connsiteY43" fmla="*/ 3773714 h 3932967"/>
              <a:gd name="connsiteX44" fmla="*/ 3033485 w 4836692"/>
              <a:gd name="connsiteY44" fmla="*/ 3715657 h 3932967"/>
              <a:gd name="connsiteX45" fmla="*/ 3236685 w 4836692"/>
              <a:gd name="connsiteY45" fmla="*/ 3628572 h 3932967"/>
              <a:gd name="connsiteX46" fmla="*/ 3512457 w 4836692"/>
              <a:gd name="connsiteY46" fmla="*/ 3570514 h 3932967"/>
              <a:gd name="connsiteX47" fmla="*/ 3657600 w 4836692"/>
              <a:gd name="connsiteY47" fmla="*/ 3454400 h 3932967"/>
              <a:gd name="connsiteX48" fmla="*/ 3730171 w 4836692"/>
              <a:gd name="connsiteY48" fmla="*/ 3425372 h 3932967"/>
              <a:gd name="connsiteX49" fmla="*/ 3875314 w 4836692"/>
              <a:gd name="connsiteY49" fmla="*/ 3352800 h 3932967"/>
              <a:gd name="connsiteX50" fmla="*/ 3918857 w 4836692"/>
              <a:gd name="connsiteY50" fmla="*/ 3294743 h 3932967"/>
              <a:gd name="connsiteX51" fmla="*/ 3976914 w 4836692"/>
              <a:gd name="connsiteY51" fmla="*/ 3265714 h 3932967"/>
              <a:gd name="connsiteX52" fmla="*/ 4049485 w 4836692"/>
              <a:gd name="connsiteY52" fmla="*/ 3222172 h 3932967"/>
              <a:gd name="connsiteX53" fmla="*/ 4136571 w 4836692"/>
              <a:gd name="connsiteY53" fmla="*/ 3178629 h 3932967"/>
              <a:gd name="connsiteX54" fmla="*/ 4209143 w 4836692"/>
              <a:gd name="connsiteY54" fmla="*/ 3135086 h 3932967"/>
              <a:gd name="connsiteX55" fmla="*/ 4296228 w 4836692"/>
              <a:gd name="connsiteY55" fmla="*/ 3077029 h 3932967"/>
              <a:gd name="connsiteX56" fmla="*/ 4310743 w 4836692"/>
              <a:gd name="connsiteY56" fmla="*/ 3033486 h 3932967"/>
              <a:gd name="connsiteX57" fmla="*/ 4441371 w 4836692"/>
              <a:gd name="connsiteY57" fmla="*/ 2931886 h 3932967"/>
              <a:gd name="connsiteX58" fmla="*/ 4557485 w 4836692"/>
              <a:gd name="connsiteY58" fmla="*/ 2786743 h 3932967"/>
              <a:gd name="connsiteX59" fmla="*/ 4601028 w 4836692"/>
              <a:gd name="connsiteY59" fmla="*/ 2743200 h 3932967"/>
              <a:gd name="connsiteX60" fmla="*/ 4630057 w 4836692"/>
              <a:gd name="connsiteY60" fmla="*/ 2699657 h 3932967"/>
              <a:gd name="connsiteX61" fmla="*/ 4673600 w 4836692"/>
              <a:gd name="connsiteY61" fmla="*/ 2641600 h 3932967"/>
              <a:gd name="connsiteX62" fmla="*/ 4688114 w 4836692"/>
              <a:gd name="connsiteY62" fmla="*/ 2598057 h 3932967"/>
              <a:gd name="connsiteX63" fmla="*/ 4717143 w 4836692"/>
              <a:gd name="connsiteY63" fmla="*/ 2554514 h 3932967"/>
              <a:gd name="connsiteX64" fmla="*/ 4731657 w 4836692"/>
              <a:gd name="connsiteY64" fmla="*/ 2467429 h 3932967"/>
              <a:gd name="connsiteX65" fmla="*/ 4818743 w 4836692"/>
              <a:gd name="connsiteY65" fmla="*/ 2264229 h 3932967"/>
              <a:gd name="connsiteX66" fmla="*/ 4833257 w 4836692"/>
              <a:gd name="connsiteY66" fmla="*/ 1944914 h 3932967"/>
              <a:gd name="connsiteX67" fmla="*/ 4775200 w 4836692"/>
              <a:gd name="connsiteY67" fmla="*/ 1756229 h 3932967"/>
              <a:gd name="connsiteX68" fmla="*/ 4731657 w 4836692"/>
              <a:gd name="connsiteY68" fmla="*/ 1640114 h 3932967"/>
              <a:gd name="connsiteX69" fmla="*/ 4659085 w 4836692"/>
              <a:gd name="connsiteY69" fmla="*/ 1538514 h 3932967"/>
              <a:gd name="connsiteX70" fmla="*/ 4630057 w 4836692"/>
              <a:gd name="connsiteY70" fmla="*/ 1494972 h 3932967"/>
              <a:gd name="connsiteX71" fmla="*/ 4572000 w 4836692"/>
              <a:gd name="connsiteY71" fmla="*/ 1422400 h 3932967"/>
              <a:gd name="connsiteX72" fmla="*/ 4542971 w 4836692"/>
              <a:gd name="connsiteY72" fmla="*/ 1378857 h 3932967"/>
              <a:gd name="connsiteX73" fmla="*/ 4441371 w 4836692"/>
              <a:gd name="connsiteY73" fmla="*/ 1306286 h 3932967"/>
              <a:gd name="connsiteX74" fmla="*/ 4368800 w 4836692"/>
              <a:gd name="connsiteY74" fmla="*/ 1204686 h 3932967"/>
              <a:gd name="connsiteX75" fmla="*/ 4339771 w 4836692"/>
              <a:gd name="connsiteY75" fmla="*/ 1161143 h 3932967"/>
              <a:gd name="connsiteX76" fmla="*/ 4296228 w 4836692"/>
              <a:gd name="connsiteY76" fmla="*/ 1132114 h 3932967"/>
              <a:gd name="connsiteX77" fmla="*/ 4165600 w 4836692"/>
              <a:gd name="connsiteY77" fmla="*/ 1030514 h 3932967"/>
              <a:gd name="connsiteX78" fmla="*/ 4093028 w 4836692"/>
              <a:gd name="connsiteY78" fmla="*/ 957943 h 3932967"/>
              <a:gd name="connsiteX79" fmla="*/ 4049485 w 4836692"/>
              <a:gd name="connsiteY79" fmla="*/ 899886 h 3932967"/>
              <a:gd name="connsiteX80" fmla="*/ 3991428 w 4836692"/>
              <a:gd name="connsiteY80" fmla="*/ 870857 h 3932967"/>
              <a:gd name="connsiteX81" fmla="*/ 3846285 w 4836692"/>
              <a:gd name="connsiteY81" fmla="*/ 740229 h 3932967"/>
              <a:gd name="connsiteX82" fmla="*/ 3802743 w 4836692"/>
              <a:gd name="connsiteY82" fmla="*/ 682172 h 3932967"/>
              <a:gd name="connsiteX83" fmla="*/ 3715657 w 4836692"/>
              <a:gd name="connsiteY83" fmla="*/ 595086 h 3932967"/>
              <a:gd name="connsiteX84" fmla="*/ 3686628 w 4836692"/>
              <a:gd name="connsiteY84" fmla="*/ 551543 h 3932967"/>
              <a:gd name="connsiteX85" fmla="*/ 3556000 w 4836692"/>
              <a:gd name="connsiteY85" fmla="*/ 464457 h 3932967"/>
              <a:gd name="connsiteX86" fmla="*/ 3425371 w 4836692"/>
              <a:gd name="connsiteY86" fmla="*/ 348343 h 3932967"/>
              <a:gd name="connsiteX87" fmla="*/ 3352800 w 4836692"/>
              <a:gd name="connsiteY87" fmla="*/ 275772 h 3932967"/>
              <a:gd name="connsiteX88" fmla="*/ 3280228 w 4836692"/>
              <a:gd name="connsiteY88" fmla="*/ 188686 h 3932967"/>
              <a:gd name="connsiteX89" fmla="*/ 3236685 w 4836692"/>
              <a:gd name="connsiteY89" fmla="*/ 174172 h 3932967"/>
              <a:gd name="connsiteX90" fmla="*/ 3164114 w 4836692"/>
              <a:gd name="connsiteY90" fmla="*/ 87086 h 3932967"/>
              <a:gd name="connsiteX91" fmla="*/ 3018971 w 4836692"/>
              <a:gd name="connsiteY91" fmla="*/ 0 h 3932967"/>
              <a:gd name="connsiteX92" fmla="*/ 2351314 w 4836692"/>
              <a:gd name="connsiteY92" fmla="*/ 14514 h 3932967"/>
              <a:gd name="connsiteX93" fmla="*/ 2293257 w 4836692"/>
              <a:gd name="connsiteY93" fmla="*/ 29029 h 3932967"/>
              <a:gd name="connsiteX94" fmla="*/ 2249714 w 4836692"/>
              <a:gd name="connsiteY94" fmla="*/ 58057 h 3932967"/>
              <a:gd name="connsiteX95" fmla="*/ 2249714 w 4836692"/>
              <a:gd name="connsiteY95" fmla="*/ 101600 h 3932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4836692" h="3932967">
                <a:moveTo>
                  <a:pt x="2249714" y="101600"/>
                </a:moveTo>
                <a:cubicBezTo>
                  <a:pt x="2145695" y="106438"/>
                  <a:pt x="1833506" y="78239"/>
                  <a:pt x="1625600" y="87086"/>
                </a:cubicBezTo>
                <a:cubicBezTo>
                  <a:pt x="1603269" y="88036"/>
                  <a:pt x="1540399" y="160115"/>
                  <a:pt x="1524000" y="174172"/>
                </a:cubicBezTo>
                <a:cubicBezTo>
                  <a:pt x="1505633" y="189915"/>
                  <a:pt x="1484310" y="201971"/>
                  <a:pt x="1465943" y="217714"/>
                </a:cubicBezTo>
                <a:cubicBezTo>
                  <a:pt x="1450358" y="231072"/>
                  <a:pt x="1438169" y="248116"/>
                  <a:pt x="1422400" y="261257"/>
                </a:cubicBezTo>
                <a:cubicBezTo>
                  <a:pt x="1408999" y="272424"/>
                  <a:pt x="1391192" y="277951"/>
                  <a:pt x="1378857" y="290286"/>
                </a:cubicBezTo>
                <a:cubicBezTo>
                  <a:pt x="1270838" y="398305"/>
                  <a:pt x="1394389" y="308959"/>
                  <a:pt x="1291771" y="377372"/>
                </a:cubicBezTo>
                <a:cubicBezTo>
                  <a:pt x="1088483" y="702634"/>
                  <a:pt x="1344810" y="297815"/>
                  <a:pt x="1146628" y="595086"/>
                </a:cubicBezTo>
                <a:cubicBezTo>
                  <a:pt x="1097907" y="668166"/>
                  <a:pt x="1113779" y="662438"/>
                  <a:pt x="1059543" y="725714"/>
                </a:cubicBezTo>
                <a:cubicBezTo>
                  <a:pt x="1046185" y="741299"/>
                  <a:pt x="1029141" y="753488"/>
                  <a:pt x="1016000" y="769257"/>
                </a:cubicBezTo>
                <a:cubicBezTo>
                  <a:pt x="955523" y="841829"/>
                  <a:pt x="1023257" y="788609"/>
                  <a:pt x="943428" y="841829"/>
                </a:cubicBezTo>
                <a:cubicBezTo>
                  <a:pt x="933752" y="856343"/>
                  <a:pt x="925567" y="871971"/>
                  <a:pt x="914400" y="885372"/>
                </a:cubicBezTo>
                <a:cubicBezTo>
                  <a:pt x="879479" y="927277"/>
                  <a:pt x="870126" y="929402"/>
                  <a:pt x="827314" y="957943"/>
                </a:cubicBezTo>
                <a:cubicBezTo>
                  <a:pt x="744120" y="1082733"/>
                  <a:pt x="854896" y="935877"/>
                  <a:pt x="754743" y="1016000"/>
                </a:cubicBezTo>
                <a:cubicBezTo>
                  <a:pt x="741121" y="1026897"/>
                  <a:pt x="738049" y="1047208"/>
                  <a:pt x="725714" y="1059543"/>
                </a:cubicBezTo>
                <a:cubicBezTo>
                  <a:pt x="713379" y="1071878"/>
                  <a:pt x="696685" y="1078896"/>
                  <a:pt x="682171" y="1088572"/>
                </a:cubicBezTo>
                <a:cubicBezTo>
                  <a:pt x="581756" y="1239194"/>
                  <a:pt x="742405" y="1013823"/>
                  <a:pt x="595085" y="1161143"/>
                </a:cubicBezTo>
                <a:cubicBezTo>
                  <a:pt x="570415" y="1185813"/>
                  <a:pt x="564938" y="1227296"/>
                  <a:pt x="537028" y="1248229"/>
                </a:cubicBezTo>
                <a:cubicBezTo>
                  <a:pt x="517676" y="1262743"/>
                  <a:pt x="496076" y="1274667"/>
                  <a:pt x="478971" y="1291772"/>
                </a:cubicBezTo>
                <a:cubicBezTo>
                  <a:pt x="445345" y="1325398"/>
                  <a:pt x="441703" y="1366307"/>
                  <a:pt x="420914" y="1407886"/>
                </a:cubicBezTo>
                <a:cubicBezTo>
                  <a:pt x="413113" y="1423488"/>
                  <a:pt x="401561" y="1436915"/>
                  <a:pt x="391885" y="1451429"/>
                </a:cubicBezTo>
                <a:cubicBezTo>
                  <a:pt x="370165" y="1527449"/>
                  <a:pt x="370468" y="1550020"/>
                  <a:pt x="333828" y="1611086"/>
                </a:cubicBezTo>
                <a:cubicBezTo>
                  <a:pt x="315878" y="1641002"/>
                  <a:pt x="295123" y="1669143"/>
                  <a:pt x="275771" y="1698172"/>
                </a:cubicBezTo>
                <a:lnTo>
                  <a:pt x="246743" y="1741714"/>
                </a:lnTo>
                <a:cubicBezTo>
                  <a:pt x="224718" y="1818801"/>
                  <a:pt x="215465" y="1856755"/>
                  <a:pt x="188685" y="1930400"/>
                </a:cubicBezTo>
                <a:cubicBezTo>
                  <a:pt x="179781" y="1954885"/>
                  <a:pt x="173466" y="1980878"/>
                  <a:pt x="159657" y="2002972"/>
                </a:cubicBezTo>
                <a:cubicBezTo>
                  <a:pt x="148778" y="2020378"/>
                  <a:pt x="130628" y="2032000"/>
                  <a:pt x="116114" y="2046514"/>
                </a:cubicBezTo>
                <a:cubicBezTo>
                  <a:pt x="106438" y="2075543"/>
                  <a:pt x="98449" y="2105190"/>
                  <a:pt x="87085" y="2133600"/>
                </a:cubicBezTo>
                <a:cubicBezTo>
                  <a:pt x="79049" y="2153689"/>
                  <a:pt x="62105" y="2170403"/>
                  <a:pt x="58057" y="2191657"/>
                </a:cubicBezTo>
                <a:cubicBezTo>
                  <a:pt x="42561" y="2273009"/>
                  <a:pt x="39973" y="2356312"/>
                  <a:pt x="29028" y="2438400"/>
                </a:cubicBezTo>
                <a:cubicBezTo>
                  <a:pt x="20618" y="2501477"/>
                  <a:pt x="9676" y="2564191"/>
                  <a:pt x="0" y="2627086"/>
                </a:cubicBezTo>
                <a:cubicBezTo>
                  <a:pt x="4838" y="2883505"/>
                  <a:pt x="5361" y="3140042"/>
                  <a:pt x="14514" y="3396343"/>
                </a:cubicBezTo>
                <a:cubicBezTo>
                  <a:pt x="15060" y="3411633"/>
                  <a:pt x="22697" y="3425958"/>
                  <a:pt x="29028" y="3439886"/>
                </a:cubicBezTo>
                <a:cubicBezTo>
                  <a:pt x="46934" y="3479280"/>
                  <a:pt x="73400" y="3514948"/>
                  <a:pt x="87085" y="3556000"/>
                </a:cubicBezTo>
                <a:cubicBezTo>
                  <a:pt x="108091" y="3619016"/>
                  <a:pt x="90782" y="3588725"/>
                  <a:pt x="145143" y="3643086"/>
                </a:cubicBezTo>
                <a:cubicBezTo>
                  <a:pt x="149981" y="3657600"/>
                  <a:pt x="148839" y="3675811"/>
                  <a:pt x="159657" y="3686629"/>
                </a:cubicBezTo>
                <a:cubicBezTo>
                  <a:pt x="209564" y="3736536"/>
                  <a:pt x="235531" y="3740949"/>
                  <a:pt x="290285" y="3759200"/>
                </a:cubicBezTo>
                <a:cubicBezTo>
                  <a:pt x="370787" y="3839702"/>
                  <a:pt x="296912" y="3780762"/>
                  <a:pt x="449943" y="3831772"/>
                </a:cubicBezTo>
                <a:cubicBezTo>
                  <a:pt x="470469" y="3838614"/>
                  <a:pt x="487474" y="3853958"/>
                  <a:pt x="508000" y="3860800"/>
                </a:cubicBezTo>
                <a:cubicBezTo>
                  <a:pt x="616384" y="3896928"/>
                  <a:pt x="604571" y="3881315"/>
                  <a:pt x="696685" y="3904343"/>
                </a:cubicBezTo>
                <a:cubicBezTo>
                  <a:pt x="711528" y="3908054"/>
                  <a:pt x="725714" y="3914019"/>
                  <a:pt x="740228" y="3918857"/>
                </a:cubicBezTo>
                <a:cubicBezTo>
                  <a:pt x="967619" y="3899505"/>
                  <a:pt x="1205898" y="3932967"/>
                  <a:pt x="1422400" y="3860800"/>
                </a:cubicBezTo>
                <a:cubicBezTo>
                  <a:pt x="1480457" y="3841448"/>
                  <a:pt x="1535396" y="3804396"/>
                  <a:pt x="1596571" y="3802743"/>
                </a:cubicBezTo>
                <a:lnTo>
                  <a:pt x="2670628" y="3773714"/>
                </a:lnTo>
                <a:cubicBezTo>
                  <a:pt x="2833671" y="3753334"/>
                  <a:pt x="2891568" y="3753502"/>
                  <a:pt x="3033485" y="3715657"/>
                </a:cubicBezTo>
                <a:cubicBezTo>
                  <a:pt x="3287130" y="3648018"/>
                  <a:pt x="2915710" y="3735565"/>
                  <a:pt x="3236685" y="3628572"/>
                </a:cubicBezTo>
                <a:cubicBezTo>
                  <a:pt x="3384141" y="3579420"/>
                  <a:pt x="3293528" y="3604196"/>
                  <a:pt x="3512457" y="3570514"/>
                </a:cubicBezTo>
                <a:cubicBezTo>
                  <a:pt x="3560838" y="3531809"/>
                  <a:pt x="3600073" y="3477410"/>
                  <a:pt x="3657600" y="3454400"/>
                </a:cubicBezTo>
                <a:cubicBezTo>
                  <a:pt x="3681790" y="3444724"/>
                  <a:pt x="3706868" y="3437024"/>
                  <a:pt x="3730171" y="3425372"/>
                </a:cubicBezTo>
                <a:cubicBezTo>
                  <a:pt x="3920009" y="3330454"/>
                  <a:pt x="3688883" y="3427374"/>
                  <a:pt x="3875314" y="3352800"/>
                </a:cubicBezTo>
                <a:cubicBezTo>
                  <a:pt x="3889828" y="3333448"/>
                  <a:pt x="3900490" y="3310486"/>
                  <a:pt x="3918857" y="3294743"/>
                </a:cubicBezTo>
                <a:cubicBezTo>
                  <a:pt x="3935285" y="3280662"/>
                  <a:pt x="3958000" y="3276222"/>
                  <a:pt x="3976914" y="3265714"/>
                </a:cubicBezTo>
                <a:cubicBezTo>
                  <a:pt x="4001574" y="3252014"/>
                  <a:pt x="4024719" y="3235681"/>
                  <a:pt x="4049485" y="3222172"/>
                </a:cubicBezTo>
                <a:cubicBezTo>
                  <a:pt x="4077977" y="3206631"/>
                  <a:pt x="4108079" y="3194170"/>
                  <a:pt x="4136571" y="3178629"/>
                </a:cubicBezTo>
                <a:cubicBezTo>
                  <a:pt x="4161337" y="3165120"/>
                  <a:pt x="4185343" y="3150232"/>
                  <a:pt x="4209143" y="3135086"/>
                </a:cubicBezTo>
                <a:cubicBezTo>
                  <a:pt x="4238576" y="3116356"/>
                  <a:pt x="4296228" y="3077029"/>
                  <a:pt x="4296228" y="3077029"/>
                </a:cubicBezTo>
                <a:cubicBezTo>
                  <a:pt x="4301066" y="3062515"/>
                  <a:pt x="4301350" y="3045563"/>
                  <a:pt x="4310743" y="3033486"/>
                </a:cubicBezTo>
                <a:cubicBezTo>
                  <a:pt x="4379276" y="2945371"/>
                  <a:pt x="4369828" y="2955733"/>
                  <a:pt x="4441371" y="2931886"/>
                </a:cubicBezTo>
                <a:cubicBezTo>
                  <a:pt x="4480076" y="2883505"/>
                  <a:pt x="4513674" y="2830554"/>
                  <a:pt x="4557485" y="2786743"/>
                </a:cubicBezTo>
                <a:cubicBezTo>
                  <a:pt x="4571999" y="2772229"/>
                  <a:pt x="4587887" y="2758969"/>
                  <a:pt x="4601028" y="2743200"/>
                </a:cubicBezTo>
                <a:cubicBezTo>
                  <a:pt x="4612195" y="2729799"/>
                  <a:pt x="4619918" y="2713852"/>
                  <a:pt x="4630057" y="2699657"/>
                </a:cubicBezTo>
                <a:cubicBezTo>
                  <a:pt x="4644117" y="2679972"/>
                  <a:pt x="4659086" y="2660952"/>
                  <a:pt x="4673600" y="2641600"/>
                </a:cubicBezTo>
                <a:cubicBezTo>
                  <a:pt x="4678438" y="2627086"/>
                  <a:pt x="4681272" y="2611741"/>
                  <a:pt x="4688114" y="2598057"/>
                </a:cubicBezTo>
                <a:cubicBezTo>
                  <a:pt x="4695915" y="2582455"/>
                  <a:pt x="4711627" y="2571063"/>
                  <a:pt x="4717143" y="2554514"/>
                </a:cubicBezTo>
                <a:cubicBezTo>
                  <a:pt x="4726449" y="2526595"/>
                  <a:pt x="4722879" y="2495518"/>
                  <a:pt x="4731657" y="2467429"/>
                </a:cubicBezTo>
                <a:cubicBezTo>
                  <a:pt x="4759197" y="2379301"/>
                  <a:pt x="4782418" y="2336877"/>
                  <a:pt x="4818743" y="2264229"/>
                </a:cubicBezTo>
                <a:cubicBezTo>
                  <a:pt x="4823581" y="2157791"/>
                  <a:pt x="4836692" y="2051407"/>
                  <a:pt x="4833257" y="1944914"/>
                </a:cubicBezTo>
                <a:cubicBezTo>
                  <a:pt x="4829534" y="1829513"/>
                  <a:pt x="4809624" y="1836550"/>
                  <a:pt x="4775200" y="1756229"/>
                </a:cubicBezTo>
                <a:cubicBezTo>
                  <a:pt x="4737523" y="1668317"/>
                  <a:pt x="4791779" y="1760357"/>
                  <a:pt x="4731657" y="1640114"/>
                </a:cubicBezTo>
                <a:cubicBezTo>
                  <a:pt x="4720260" y="1617319"/>
                  <a:pt x="4670034" y="1553843"/>
                  <a:pt x="4659085" y="1538514"/>
                </a:cubicBezTo>
                <a:cubicBezTo>
                  <a:pt x="4648946" y="1524319"/>
                  <a:pt x="4640523" y="1508927"/>
                  <a:pt x="4630057" y="1494972"/>
                </a:cubicBezTo>
                <a:cubicBezTo>
                  <a:pt x="4611470" y="1470189"/>
                  <a:pt x="4590587" y="1447183"/>
                  <a:pt x="4572000" y="1422400"/>
                </a:cubicBezTo>
                <a:cubicBezTo>
                  <a:pt x="4561534" y="1408445"/>
                  <a:pt x="4555306" y="1391192"/>
                  <a:pt x="4542971" y="1378857"/>
                </a:cubicBezTo>
                <a:cubicBezTo>
                  <a:pt x="4524965" y="1360851"/>
                  <a:pt x="4466098" y="1322770"/>
                  <a:pt x="4441371" y="1306286"/>
                </a:cubicBezTo>
                <a:cubicBezTo>
                  <a:pt x="4387658" y="1198859"/>
                  <a:pt x="4442352" y="1292948"/>
                  <a:pt x="4368800" y="1204686"/>
                </a:cubicBezTo>
                <a:cubicBezTo>
                  <a:pt x="4357633" y="1191285"/>
                  <a:pt x="4352106" y="1173478"/>
                  <a:pt x="4339771" y="1161143"/>
                </a:cubicBezTo>
                <a:cubicBezTo>
                  <a:pt x="4327436" y="1148808"/>
                  <a:pt x="4309266" y="1143703"/>
                  <a:pt x="4296228" y="1132114"/>
                </a:cubicBezTo>
                <a:cubicBezTo>
                  <a:pt x="4178744" y="1027683"/>
                  <a:pt x="4255386" y="1060444"/>
                  <a:pt x="4165600" y="1030514"/>
                </a:cubicBezTo>
                <a:cubicBezTo>
                  <a:pt x="4088187" y="914399"/>
                  <a:pt x="4189793" y="1054708"/>
                  <a:pt x="4093028" y="957943"/>
                </a:cubicBezTo>
                <a:cubicBezTo>
                  <a:pt x="4075923" y="940838"/>
                  <a:pt x="4067852" y="915629"/>
                  <a:pt x="4049485" y="899886"/>
                </a:cubicBezTo>
                <a:cubicBezTo>
                  <a:pt x="4033057" y="885805"/>
                  <a:pt x="4008174" y="884558"/>
                  <a:pt x="3991428" y="870857"/>
                </a:cubicBezTo>
                <a:cubicBezTo>
                  <a:pt x="3740791" y="665790"/>
                  <a:pt x="3979468" y="829016"/>
                  <a:pt x="3846285" y="740229"/>
                </a:cubicBezTo>
                <a:cubicBezTo>
                  <a:pt x="3831771" y="720877"/>
                  <a:pt x="3818925" y="700153"/>
                  <a:pt x="3802743" y="682172"/>
                </a:cubicBezTo>
                <a:cubicBezTo>
                  <a:pt x="3775280" y="651658"/>
                  <a:pt x="3738429" y="629244"/>
                  <a:pt x="3715657" y="595086"/>
                </a:cubicBezTo>
                <a:cubicBezTo>
                  <a:pt x="3705981" y="580572"/>
                  <a:pt x="3698963" y="563878"/>
                  <a:pt x="3686628" y="551543"/>
                </a:cubicBezTo>
                <a:cubicBezTo>
                  <a:pt x="3656393" y="521308"/>
                  <a:pt x="3590549" y="485187"/>
                  <a:pt x="3556000" y="464457"/>
                </a:cubicBezTo>
                <a:cubicBezTo>
                  <a:pt x="3417182" y="279368"/>
                  <a:pt x="3639802" y="562774"/>
                  <a:pt x="3425371" y="348343"/>
                </a:cubicBezTo>
                <a:cubicBezTo>
                  <a:pt x="3335695" y="258667"/>
                  <a:pt x="3454916" y="309810"/>
                  <a:pt x="3352800" y="275772"/>
                </a:cubicBezTo>
                <a:cubicBezTo>
                  <a:pt x="3331380" y="243643"/>
                  <a:pt x="3313754" y="211037"/>
                  <a:pt x="3280228" y="188686"/>
                </a:cubicBezTo>
                <a:cubicBezTo>
                  <a:pt x="3267498" y="180199"/>
                  <a:pt x="3251199" y="179010"/>
                  <a:pt x="3236685" y="174172"/>
                </a:cubicBezTo>
                <a:cubicBezTo>
                  <a:pt x="3210882" y="135466"/>
                  <a:pt x="3202799" y="117174"/>
                  <a:pt x="3164114" y="87086"/>
                </a:cubicBezTo>
                <a:cubicBezTo>
                  <a:pt x="3101063" y="38046"/>
                  <a:pt x="3082162" y="31596"/>
                  <a:pt x="3018971" y="0"/>
                </a:cubicBezTo>
                <a:lnTo>
                  <a:pt x="2351314" y="14514"/>
                </a:lnTo>
                <a:cubicBezTo>
                  <a:pt x="2331382" y="15311"/>
                  <a:pt x="2311592" y="21171"/>
                  <a:pt x="2293257" y="29029"/>
                </a:cubicBezTo>
                <a:cubicBezTo>
                  <a:pt x="2277224" y="35901"/>
                  <a:pt x="2264672" y="49082"/>
                  <a:pt x="2249714" y="58057"/>
                </a:cubicBezTo>
                <a:cubicBezTo>
                  <a:pt x="2240437" y="63623"/>
                  <a:pt x="2353733" y="96762"/>
                  <a:pt x="2249714" y="101600"/>
                </a:cubicBezTo>
                <a:close/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7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r>
              <a:rPr lang="en-GB" dirty="0" smtClean="0"/>
              <a:t>Equilibrium: System of Particles..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590800" y="3124200"/>
            <a:ext cx="3429000" cy="2828925"/>
            <a:chOff x="4953000" y="2895600"/>
            <a:chExt cx="2287587" cy="1762125"/>
          </a:xfrm>
        </p:grpSpPr>
        <p:graphicFrame>
          <p:nvGraphicFramePr>
            <p:cNvPr id="18434" name="Object 8"/>
            <p:cNvGraphicFramePr>
              <a:graphicFrameLocks noChangeAspect="1"/>
            </p:cNvGraphicFramePr>
            <p:nvPr/>
          </p:nvGraphicFramePr>
          <p:xfrm>
            <a:off x="5638800" y="2895600"/>
            <a:ext cx="687564" cy="695615"/>
          </p:xfrm>
          <a:graphic>
            <a:graphicData uri="http://schemas.openxmlformats.org/presentationml/2006/ole">
              <p:oleObj spid="_x0000_s266242" name="Photo Editor Photo" r:id="rId4" imgW="3381847" imgH="3419952" progId="">
                <p:embed/>
              </p:oleObj>
            </a:graphicData>
          </a:graphic>
        </p:graphicFrame>
        <p:graphicFrame>
          <p:nvGraphicFramePr>
            <p:cNvPr id="18435" name="Object 3"/>
            <p:cNvGraphicFramePr>
              <a:graphicFrameLocks noChangeAspect="1"/>
            </p:cNvGraphicFramePr>
            <p:nvPr/>
          </p:nvGraphicFramePr>
          <p:xfrm>
            <a:off x="6553200" y="3886200"/>
            <a:ext cx="687387" cy="695325"/>
          </p:xfrm>
          <a:graphic>
            <a:graphicData uri="http://schemas.openxmlformats.org/presentationml/2006/ole">
              <p:oleObj spid="_x0000_s266243" name="Photo Editor Photo" r:id="rId5" imgW="3381847" imgH="3419952" progId="">
                <p:embed/>
              </p:oleObj>
            </a:graphicData>
          </a:graphic>
        </p:graphicFrame>
        <p:graphicFrame>
          <p:nvGraphicFramePr>
            <p:cNvPr id="18436" name="Object 4"/>
            <p:cNvGraphicFramePr>
              <a:graphicFrameLocks noChangeAspect="1"/>
            </p:cNvGraphicFramePr>
            <p:nvPr/>
          </p:nvGraphicFramePr>
          <p:xfrm>
            <a:off x="4953000" y="3962400"/>
            <a:ext cx="687387" cy="695325"/>
          </p:xfrm>
          <a:graphic>
            <a:graphicData uri="http://schemas.openxmlformats.org/presentationml/2006/ole">
              <p:oleObj spid="_x0000_s266244" name="Photo Editor Photo" r:id="rId6" imgW="3381847" imgH="3419952" progId="">
                <p:embed/>
              </p:oleObj>
            </a:graphicData>
          </a:graphic>
        </p:graphicFrame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3124200" y="3686175"/>
            <a:ext cx="2643188" cy="1876425"/>
            <a:chOff x="3124200" y="3733800"/>
            <a:chExt cx="2642630" cy="1876675"/>
          </a:xfrm>
        </p:grpSpPr>
        <p:grpSp>
          <p:nvGrpSpPr>
            <p:cNvPr id="4" name="Group 29"/>
            <p:cNvGrpSpPr>
              <a:grpSpLocks/>
            </p:cNvGrpSpPr>
            <p:nvPr/>
          </p:nvGrpSpPr>
          <p:grpSpPr bwMode="auto">
            <a:xfrm rot="-4415495">
              <a:off x="4252678" y="3657175"/>
              <a:ext cx="1204451" cy="1823852"/>
              <a:chOff x="5257800" y="3200400"/>
              <a:chExt cx="685800" cy="1066800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rot="5400000">
                <a:off x="5067464" y="3391204"/>
                <a:ext cx="1066684" cy="685250"/>
              </a:xfrm>
              <a:prstGeom prst="line">
                <a:avLst/>
              </a:prstGeom>
              <a:ln w="22225">
                <a:solidFill>
                  <a:srgbClr val="C00000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rot="5400000">
                <a:off x="5645264" y="3274047"/>
                <a:ext cx="380627" cy="226910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 rot="5400000">
                <a:off x="5190999" y="3958725"/>
                <a:ext cx="380627" cy="227814"/>
              </a:xfrm>
              <a:prstGeom prst="line">
                <a:avLst/>
              </a:prstGeom>
              <a:ln w="444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66"/>
            <p:cNvGrpSpPr>
              <a:grpSpLocks/>
            </p:cNvGrpSpPr>
            <p:nvPr/>
          </p:nvGrpSpPr>
          <p:grpSpPr bwMode="auto">
            <a:xfrm>
              <a:off x="3124200" y="3733800"/>
              <a:ext cx="2443814" cy="1876675"/>
              <a:chOff x="3124200" y="3733800"/>
              <a:chExt cx="2443814" cy="1876675"/>
            </a:xfrm>
          </p:grpSpPr>
          <p:grpSp>
            <p:nvGrpSpPr>
              <p:cNvPr id="6" name="Group 65"/>
              <p:cNvGrpSpPr>
                <a:grpSpLocks/>
              </p:cNvGrpSpPr>
              <p:nvPr/>
            </p:nvGrpSpPr>
            <p:grpSpPr bwMode="auto">
              <a:xfrm>
                <a:off x="3124200" y="3733800"/>
                <a:ext cx="2419720" cy="1676399"/>
                <a:chOff x="3124200" y="3733800"/>
                <a:chExt cx="2419720" cy="1676399"/>
              </a:xfrm>
            </p:grpSpPr>
            <p:cxnSp>
              <p:nvCxnSpPr>
                <p:cNvPr id="14" name="Straight Connector 13"/>
                <p:cNvCxnSpPr/>
                <p:nvPr/>
              </p:nvCxnSpPr>
              <p:spPr>
                <a:xfrm rot="5400000">
                  <a:off x="2789022" y="4068978"/>
                  <a:ext cx="1660746" cy="990391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>
                <a:xfrm rot="5400000">
                  <a:off x="3695488" y="3848168"/>
                  <a:ext cx="533471" cy="304736"/>
                </a:xfrm>
                <a:prstGeom prst="line">
                  <a:avLst/>
                </a:prstGeom>
                <a:ln w="38100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>
                <a:xfrm rot="5400000">
                  <a:off x="3047924" y="4877018"/>
                  <a:ext cx="533471" cy="380920"/>
                </a:xfrm>
                <a:prstGeom prst="line">
                  <a:avLst/>
                </a:prstGeom>
                <a:ln w="44450">
                  <a:solidFill>
                    <a:srgbClr val="C00000"/>
                  </a:solidFill>
                  <a:headEnd type="triangl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" name="Straight Connector 16"/>
                <p:cNvCxnSpPr/>
                <p:nvPr/>
              </p:nvCxnSpPr>
              <p:spPr>
                <a:xfrm rot="10800000">
                  <a:off x="3124200" y="5354854"/>
                  <a:ext cx="2420427" cy="55569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" name="Straight Connector 11"/>
              <p:cNvCxnSpPr/>
              <p:nvPr/>
            </p:nvCxnSpPr>
            <p:spPr>
              <a:xfrm rot="10800000" flipV="1">
                <a:off x="4724062" y="5378669"/>
                <a:ext cx="844372" cy="31754"/>
              </a:xfrm>
              <a:prstGeom prst="line">
                <a:avLst/>
              </a:prstGeom>
              <a:ln w="381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 rot="8752714">
                <a:off x="3209907" y="5097645"/>
                <a:ext cx="671371" cy="512830"/>
              </a:xfrm>
              <a:prstGeom prst="line">
                <a:avLst/>
              </a:prstGeom>
              <a:ln w="44450">
                <a:solidFill>
                  <a:srgbClr val="C00000"/>
                </a:solidFill>
                <a:headEnd type="triangl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440" name="TextBox 20"/>
          <p:cNvSpPr txBox="1">
            <a:spLocks noChangeArrowheads="1"/>
          </p:cNvSpPr>
          <p:nvPr/>
        </p:nvSpPr>
        <p:spPr bwMode="auto">
          <a:xfrm>
            <a:off x="2438400" y="563245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1</a:t>
            </a:r>
          </a:p>
        </p:txBody>
      </p:sp>
      <p:sp>
        <p:nvSpPr>
          <p:cNvPr id="18441" name="TextBox 21"/>
          <p:cNvSpPr txBox="1">
            <a:spLocks noChangeArrowheads="1"/>
          </p:cNvSpPr>
          <p:nvPr/>
        </p:nvSpPr>
        <p:spPr bwMode="auto">
          <a:xfrm>
            <a:off x="5943600" y="464185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3</a:t>
            </a:r>
          </a:p>
        </p:txBody>
      </p:sp>
      <p:sp>
        <p:nvSpPr>
          <p:cNvPr id="18442" name="TextBox 22"/>
          <p:cNvSpPr txBox="1">
            <a:spLocks noChangeArrowheads="1"/>
          </p:cNvSpPr>
          <p:nvPr/>
        </p:nvSpPr>
        <p:spPr bwMode="auto">
          <a:xfrm>
            <a:off x="4343400" y="281940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2</a:t>
            </a:r>
          </a:p>
        </p:txBody>
      </p:sp>
      <p:grpSp>
        <p:nvGrpSpPr>
          <p:cNvPr id="7" name="Group 23"/>
          <p:cNvGrpSpPr>
            <a:grpSpLocks/>
          </p:cNvGrpSpPr>
          <p:nvPr/>
        </p:nvGrpSpPr>
        <p:grpSpPr bwMode="auto">
          <a:xfrm>
            <a:off x="2667000" y="3581400"/>
            <a:ext cx="1371600" cy="1454150"/>
            <a:chOff x="2667000" y="3581400"/>
            <a:chExt cx="1371600" cy="1453753"/>
          </a:xfrm>
        </p:grpSpPr>
        <p:sp>
          <p:nvSpPr>
            <p:cNvPr id="18459" name="TextBox 24"/>
            <p:cNvSpPr txBox="1">
              <a:spLocks noChangeArrowheads="1"/>
            </p:cNvSpPr>
            <p:nvPr/>
          </p:nvSpPr>
          <p:spPr bwMode="auto">
            <a:xfrm>
              <a:off x="3276600" y="3581400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21</a:t>
              </a:r>
              <a:endParaRPr lang="en-GB" sz="4000" i="1" dirty="0"/>
            </a:p>
          </p:txBody>
        </p:sp>
        <p:sp>
          <p:nvSpPr>
            <p:cNvPr id="18460" name="TextBox 25"/>
            <p:cNvSpPr txBox="1">
              <a:spLocks noChangeArrowheads="1"/>
            </p:cNvSpPr>
            <p:nvPr/>
          </p:nvSpPr>
          <p:spPr bwMode="auto">
            <a:xfrm flipH="1">
              <a:off x="2667000" y="4419600"/>
              <a:ext cx="1371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12</a:t>
              </a:r>
              <a:endParaRPr lang="en-GB" sz="4000" i="1" dirty="0"/>
            </a:p>
          </p:txBody>
        </p:sp>
      </p:grpSp>
      <p:grpSp>
        <p:nvGrpSpPr>
          <p:cNvPr id="8" name="Group 26"/>
          <p:cNvGrpSpPr>
            <a:grpSpLocks/>
          </p:cNvGrpSpPr>
          <p:nvPr/>
        </p:nvGrpSpPr>
        <p:grpSpPr bwMode="auto">
          <a:xfrm>
            <a:off x="304800" y="1600200"/>
            <a:ext cx="6827838" cy="5257800"/>
            <a:chOff x="304800" y="1600200"/>
            <a:chExt cx="6827943" cy="5257800"/>
          </a:xfrm>
        </p:grpSpPr>
        <p:cxnSp>
          <p:nvCxnSpPr>
            <p:cNvPr id="28" name="Straight Arrow Connector 6"/>
            <p:cNvCxnSpPr/>
            <p:nvPr/>
          </p:nvCxnSpPr>
          <p:spPr bwMode="auto">
            <a:xfrm flipV="1">
              <a:off x="685806" y="5291138"/>
              <a:ext cx="2441613" cy="933450"/>
            </a:xfrm>
            <a:prstGeom prst="straightConnector1">
              <a:avLst/>
            </a:prstGeom>
            <a:ln w="666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 bwMode="auto">
            <a:xfrm rot="16200000" flipH="1">
              <a:off x="5377745" y="5377647"/>
              <a:ext cx="1338262" cy="1165243"/>
            </a:xfrm>
            <a:prstGeom prst="straightConnector1">
              <a:avLst/>
            </a:prstGeom>
            <a:ln w="666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 flipV="1">
              <a:off x="3122672" y="2741613"/>
              <a:ext cx="1982787" cy="1587"/>
            </a:xfrm>
            <a:prstGeom prst="straightConnector1">
              <a:avLst/>
            </a:prstGeom>
            <a:ln w="635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456" name="TextBox 30"/>
            <p:cNvSpPr txBox="1">
              <a:spLocks noChangeArrowheads="1"/>
            </p:cNvSpPr>
            <p:nvPr/>
          </p:nvSpPr>
          <p:spPr bwMode="auto">
            <a:xfrm flipH="1">
              <a:off x="304800" y="6090047"/>
              <a:ext cx="761999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</a:t>
              </a:r>
              <a:endParaRPr lang="en-GB" sz="4000" i="1" dirty="0"/>
            </a:p>
          </p:txBody>
        </p:sp>
        <p:sp>
          <p:nvSpPr>
            <p:cNvPr id="18457" name="TextBox 31"/>
            <p:cNvSpPr txBox="1">
              <a:spLocks noChangeArrowheads="1"/>
            </p:cNvSpPr>
            <p:nvPr/>
          </p:nvSpPr>
          <p:spPr bwMode="auto">
            <a:xfrm flipH="1">
              <a:off x="4267200" y="1600200"/>
              <a:ext cx="609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</a:t>
              </a:r>
              <a:endParaRPr lang="en-GB" sz="4000" i="1" dirty="0"/>
            </a:p>
          </p:txBody>
        </p:sp>
        <p:sp>
          <p:nvSpPr>
            <p:cNvPr id="18458" name="TextBox 32"/>
            <p:cNvSpPr txBox="1">
              <a:spLocks noChangeArrowheads="1"/>
            </p:cNvSpPr>
            <p:nvPr/>
          </p:nvSpPr>
          <p:spPr bwMode="auto">
            <a:xfrm>
              <a:off x="6629400" y="6242447"/>
              <a:ext cx="50334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</a:t>
              </a:r>
              <a:endParaRPr lang="en-GB" sz="4000" i="1" dirty="0"/>
            </a:p>
          </p:txBody>
        </p:sp>
      </p:grpSp>
      <p:grpSp>
        <p:nvGrpSpPr>
          <p:cNvPr id="9" name="Group 33"/>
          <p:cNvGrpSpPr>
            <a:grpSpLocks/>
          </p:cNvGrpSpPr>
          <p:nvPr/>
        </p:nvGrpSpPr>
        <p:grpSpPr bwMode="auto">
          <a:xfrm>
            <a:off x="3352800" y="3581400"/>
            <a:ext cx="2370138" cy="2590800"/>
            <a:chOff x="3352800" y="3581401"/>
            <a:chExt cx="2370501" cy="2590799"/>
          </a:xfrm>
        </p:grpSpPr>
        <p:sp>
          <p:nvSpPr>
            <p:cNvPr id="18449" name="TextBox 34"/>
            <p:cNvSpPr txBox="1">
              <a:spLocks noChangeArrowheads="1"/>
            </p:cNvSpPr>
            <p:nvPr/>
          </p:nvSpPr>
          <p:spPr bwMode="auto">
            <a:xfrm>
              <a:off x="4572000" y="5480447"/>
              <a:ext cx="1066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31</a:t>
              </a:r>
              <a:endParaRPr lang="en-GB" sz="4000" i="1" dirty="0"/>
            </a:p>
          </p:txBody>
        </p:sp>
        <p:sp>
          <p:nvSpPr>
            <p:cNvPr id="18450" name="TextBox 35"/>
            <p:cNvSpPr txBox="1">
              <a:spLocks noChangeArrowheads="1"/>
            </p:cNvSpPr>
            <p:nvPr/>
          </p:nvSpPr>
          <p:spPr bwMode="auto">
            <a:xfrm>
              <a:off x="3352800" y="5556647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13</a:t>
              </a:r>
              <a:endParaRPr lang="en-GB" sz="4000" i="1" dirty="0"/>
            </a:p>
          </p:txBody>
        </p:sp>
        <p:sp>
          <p:nvSpPr>
            <p:cNvPr id="18451" name="TextBox 36"/>
            <p:cNvSpPr txBox="1">
              <a:spLocks noChangeArrowheads="1"/>
            </p:cNvSpPr>
            <p:nvPr/>
          </p:nvSpPr>
          <p:spPr bwMode="auto">
            <a:xfrm>
              <a:off x="5029200" y="4267200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31</a:t>
              </a:r>
              <a:endParaRPr lang="en-GB" sz="4000" i="1" dirty="0"/>
            </a:p>
          </p:txBody>
        </p:sp>
        <p:sp>
          <p:nvSpPr>
            <p:cNvPr id="18452" name="TextBox 37"/>
            <p:cNvSpPr txBox="1">
              <a:spLocks noChangeArrowheads="1"/>
            </p:cNvSpPr>
            <p:nvPr/>
          </p:nvSpPr>
          <p:spPr bwMode="auto">
            <a:xfrm>
              <a:off x="4572000" y="3581401"/>
              <a:ext cx="69410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b="1" dirty="0"/>
                <a:t>F</a:t>
              </a:r>
              <a:r>
                <a:rPr lang="en-GB" sz="4000" i="1" baseline="-25000" dirty="0"/>
                <a:t>23</a:t>
              </a:r>
              <a:endParaRPr lang="en-GB" sz="4000" i="1" dirty="0"/>
            </a:p>
          </p:txBody>
        </p:sp>
      </p:grpSp>
      <p:sp>
        <p:nvSpPr>
          <p:cNvPr id="41" name="Freeform 40"/>
          <p:cNvSpPr/>
          <p:nvPr/>
        </p:nvSpPr>
        <p:spPr>
          <a:xfrm>
            <a:off x="2714625" y="1509713"/>
            <a:ext cx="5667375" cy="5348287"/>
          </a:xfrm>
          <a:custGeom>
            <a:avLst/>
            <a:gdLst>
              <a:gd name="connsiteX0" fmla="*/ 14515 w 5094515"/>
              <a:gd name="connsiteY0" fmla="*/ 87085 h 5384800"/>
              <a:gd name="connsiteX1" fmla="*/ 29029 w 5094515"/>
              <a:gd name="connsiteY1" fmla="*/ 2525485 h 5384800"/>
              <a:gd name="connsiteX2" fmla="*/ 1436915 w 5094515"/>
              <a:gd name="connsiteY2" fmla="*/ 3323771 h 5384800"/>
              <a:gd name="connsiteX3" fmla="*/ 1436915 w 5094515"/>
              <a:gd name="connsiteY3" fmla="*/ 5326743 h 5384800"/>
              <a:gd name="connsiteX4" fmla="*/ 5050972 w 5094515"/>
              <a:gd name="connsiteY4" fmla="*/ 5384800 h 5384800"/>
              <a:gd name="connsiteX5" fmla="*/ 5094515 w 5094515"/>
              <a:gd name="connsiteY5" fmla="*/ 43543 h 5384800"/>
              <a:gd name="connsiteX6" fmla="*/ 0 w 5094515"/>
              <a:gd name="connsiteY6" fmla="*/ 0 h 5384800"/>
              <a:gd name="connsiteX7" fmla="*/ 14515 w 5094515"/>
              <a:gd name="connsiteY7" fmla="*/ 87085 h 5384800"/>
              <a:gd name="connsiteX0" fmla="*/ 14515 w 5094516"/>
              <a:gd name="connsiteY0" fmla="*/ 87085 h 5384800"/>
              <a:gd name="connsiteX1" fmla="*/ 29029 w 5094516"/>
              <a:gd name="connsiteY1" fmla="*/ 2525485 h 5384800"/>
              <a:gd name="connsiteX2" fmla="*/ 1436915 w 5094516"/>
              <a:gd name="connsiteY2" fmla="*/ 3323771 h 5384800"/>
              <a:gd name="connsiteX3" fmla="*/ 1436915 w 5094516"/>
              <a:gd name="connsiteY3" fmla="*/ 5326743 h 5384800"/>
              <a:gd name="connsiteX4" fmla="*/ 5050972 w 5094516"/>
              <a:gd name="connsiteY4" fmla="*/ 5384800 h 5384800"/>
              <a:gd name="connsiteX5" fmla="*/ 5094516 w 5094516"/>
              <a:gd name="connsiteY5" fmla="*/ 43543 h 5384800"/>
              <a:gd name="connsiteX6" fmla="*/ 0 w 5094516"/>
              <a:gd name="connsiteY6" fmla="*/ 0 h 5384800"/>
              <a:gd name="connsiteX7" fmla="*/ 14515 w 5094516"/>
              <a:gd name="connsiteY7" fmla="*/ 87085 h 538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94516" h="5384800">
                <a:moveTo>
                  <a:pt x="14515" y="87085"/>
                </a:moveTo>
                <a:lnTo>
                  <a:pt x="29029" y="2525485"/>
                </a:lnTo>
                <a:lnTo>
                  <a:pt x="1436915" y="3323771"/>
                </a:lnTo>
                <a:lnTo>
                  <a:pt x="1436915" y="5326743"/>
                </a:lnTo>
                <a:lnTo>
                  <a:pt x="5050972" y="5384800"/>
                </a:lnTo>
                <a:lnTo>
                  <a:pt x="5094516" y="43543"/>
                </a:lnTo>
                <a:lnTo>
                  <a:pt x="0" y="0"/>
                </a:lnTo>
                <a:lnTo>
                  <a:pt x="14515" y="87085"/>
                </a:lnTo>
                <a:close/>
              </a:path>
            </a:pathLst>
          </a:custGeom>
          <a:solidFill>
            <a:srgbClr val="FF9933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2" name="Freeform 41"/>
          <p:cNvSpPr/>
          <p:nvPr/>
        </p:nvSpPr>
        <p:spPr>
          <a:xfrm>
            <a:off x="2370138" y="3810000"/>
            <a:ext cx="1973262" cy="2903538"/>
          </a:xfrm>
          <a:custGeom>
            <a:avLst/>
            <a:gdLst>
              <a:gd name="connsiteX0" fmla="*/ 1973943 w 1973943"/>
              <a:gd name="connsiteY0" fmla="*/ 3164114 h 3164114"/>
              <a:gd name="connsiteX1" fmla="*/ 1944914 w 1973943"/>
              <a:gd name="connsiteY1" fmla="*/ 1132114 h 3164114"/>
              <a:gd name="connsiteX2" fmla="*/ 0 w 1973943"/>
              <a:gd name="connsiteY2" fmla="*/ 0 h 3164114"/>
              <a:gd name="connsiteX3" fmla="*/ 0 w 1973943"/>
              <a:gd name="connsiteY3" fmla="*/ 0 h 316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3943" h="3164114">
                <a:moveTo>
                  <a:pt x="1973943" y="3164114"/>
                </a:moveTo>
                <a:lnTo>
                  <a:pt x="1944914" y="1132114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ln w="22225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029200" y="1752600"/>
            <a:ext cx="37338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b="1" dirty="0"/>
              <a:t>F</a:t>
            </a:r>
            <a:r>
              <a:rPr lang="en-GB" sz="4000" i="1" baseline="-25000" dirty="0"/>
              <a:t>1</a:t>
            </a:r>
            <a:r>
              <a:rPr lang="en-GB" sz="4000" i="1" dirty="0"/>
              <a:t>,</a:t>
            </a:r>
            <a:r>
              <a:rPr lang="en-GB" sz="4000" i="1" baseline="-25000" dirty="0"/>
              <a:t> </a:t>
            </a:r>
            <a:r>
              <a:rPr lang="en-GB" sz="4000" b="1" dirty="0"/>
              <a:t>F</a:t>
            </a:r>
            <a:r>
              <a:rPr lang="en-GB" sz="4000" i="1" baseline="-25000" dirty="0"/>
              <a:t>12</a:t>
            </a:r>
            <a:r>
              <a:rPr lang="en-GB" sz="4000" i="1" dirty="0"/>
              <a:t>, </a:t>
            </a:r>
            <a:r>
              <a:rPr lang="en-GB" sz="4000" b="1" dirty="0"/>
              <a:t>F</a:t>
            </a:r>
            <a:r>
              <a:rPr lang="en-GB" sz="4000" i="1" baseline="-25000" dirty="0"/>
              <a:t>13 </a:t>
            </a:r>
            <a:r>
              <a:rPr lang="en-GB" sz="4000" i="1" dirty="0"/>
              <a:t> must be in ≡m.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Two-Force Member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GB" dirty="0" smtClean="0"/>
              <a:t>Any object with two forces acting on it will be in equilibrium only if the two force are equal, opposite and act in 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Two-Force Member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895600" y="1752600"/>
            <a:ext cx="3389313" cy="3429000"/>
            <a:chOff x="2895601" y="1752600"/>
            <a:chExt cx="3389312" cy="3429000"/>
          </a:xfrm>
        </p:grpSpPr>
        <p:graphicFrame>
          <p:nvGraphicFramePr>
            <p:cNvPr id="19458" name="Object 7"/>
            <p:cNvGraphicFramePr>
              <a:graphicFrameLocks noChangeAspect="1"/>
            </p:cNvGraphicFramePr>
            <p:nvPr/>
          </p:nvGraphicFramePr>
          <p:xfrm>
            <a:off x="2895601" y="1752600"/>
            <a:ext cx="3389312" cy="3429000"/>
          </p:xfrm>
          <a:graphic>
            <a:graphicData uri="http://schemas.openxmlformats.org/presentationml/2006/ole">
              <p:oleObj spid="_x0000_s267266" name="Photo Editor Photo" r:id="rId4" imgW="3381847" imgH="3419952" progId="">
                <p:embed/>
              </p:oleObj>
            </a:graphicData>
          </a:graphic>
        </p:graphicFrame>
        <p:sp>
          <p:nvSpPr>
            <p:cNvPr id="6" name="Arc 5"/>
            <p:cNvSpPr/>
            <p:nvPr/>
          </p:nvSpPr>
          <p:spPr>
            <a:xfrm rot="10800000">
              <a:off x="3352801" y="2286000"/>
              <a:ext cx="2362199" cy="2286000"/>
            </a:xfrm>
            <a:prstGeom prst="arc">
              <a:avLst>
                <a:gd name="adj1" fmla="val 16297849"/>
                <a:gd name="adj2" fmla="val 5779648"/>
              </a:avLst>
            </a:prstGeom>
            <a:ln w="66675"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aphicFrame>
          <p:nvGraphicFramePr>
            <p:cNvPr id="63" name="Object 5"/>
            <p:cNvGraphicFramePr>
              <a:graphicFrameLocks noChangeAspect="1"/>
            </p:cNvGraphicFramePr>
            <p:nvPr/>
          </p:nvGraphicFramePr>
          <p:xfrm>
            <a:off x="4267200" y="3200400"/>
            <a:ext cx="609600" cy="463550"/>
          </p:xfrm>
          <a:graphic>
            <a:graphicData uri="http://schemas.openxmlformats.org/presentationml/2006/ole">
              <p:oleObj spid="_x0000_s267267" name="Photo Editor Photo" r:id="rId5" imgW="743054" imgH="590476" progId="">
                <p:embed/>
              </p:oleObj>
            </a:graphicData>
          </a:graphic>
        </p:graphicFrame>
      </p:grpSp>
      <p:cxnSp>
        <p:nvCxnSpPr>
          <p:cNvPr id="8" name="Straight Arrow Connector 7"/>
          <p:cNvCxnSpPr/>
          <p:nvPr/>
        </p:nvCxnSpPr>
        <p:spPr bwMode="auto">
          <a:xfrm rot="10800000">
            <a:off x="2895600" y="1828800"/>
            <a:ext cx="1524000" cy="1588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>
            <a:off x="4648200" y="5027613"/>
            <a:ext cx="1524000" cy="1587"/>
          </a:xfrm>
          <a:prstGeom prst="straightConnector1">
            <a:avLst/>
          </a:prstGeom>
          <a:ln w="666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4" name="Content Placeholder 2"/>
          <p:cNvSpPr>
            <a:spLocks noGrp="1"/>
          </p:cNvSpPr>
          <p:nvPr>
            <p:ph idx="1"/>
          </p:nvPr>
        </p:nvSpPr>
        <p:spPr>
          <a:xfrm>
            <a:off x="457200" y="5257800"/>
            <a:ext cx="8229600" cy="868363"/>
          </a:xfrm>
        </p:spPr>
        <p:txBody>
          <a:bodyPr/>
          <a:lstStyle/>
          <a:p>
            <a:pPr marL="0" indent="0" algn="just">
              <a:buFontTx/>
              <a:buNone/>
            </a:pPr>
            <a:r>
              <a:rPr lang="en-GB" sz="3400" dirty="0" smtClean="0"/>
              <a:t>Any object with two forces acting on it will be in equilibrium only if the two force are equal, opposite and act in line.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7341E-6 C -0.01059 -0.00162 -0.02118 -0.00324 -0.03646 0.00416 C -0.05174 0.01156 -0.07778 0.02913 -0.09201 0.04439 C -0.10625 0.05965 -0.11406 0.08046 -0.12222 0.09503 C -0.13038 0.10959 -0.13663 0.11769 -0.14132 0.1311 C -0.14601 0.14451 -0.14809 0.1593 -0.15069 0.17549 C -0.1533 0.19167 -0.15608 0.21942 -0.15712 0.22821 " pathEditMode="fixed" ptsTypes="aaaaaaA">
                                      <p:cBhvr>
                                        <p:cTn id="8" dur="5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94444E-6 1.7341E-6 C 0.01319 -0.00323 0.02656 -0.00601 0.0375 -0.01063 C 0.04861 -0.01526 0.05625 -0.02011 0.06666 -0.02751 C 0.07691 -0.03491 0.08906 -0.04231 0.09982 -0.05502 C 0.11076 -0.06774 0.12378 -0.08693 0.13159 -0.10381 C 0.13958 -0.12092 0.14357 -0.14034 0.14757 -0.15676 C 0.15191 -0.17317 0.15451 -0.19052 0.15642 -0.20323 C 0.15833 -0.21595 0.15764 -0.22797 0.15781 -0.23283 " pathEditMode="fixed" rAng="0" ptsTypes="aaaaaaaA">
                                      <p:cBhvr>
                                        <p:cTn id="10" dur="5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" y="-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Two-Force Members</a:t>
            </a:r>
          </a:p>
        </p:txBody>
      </p:sp>
      <p:pic>
        <p:nvPicPr>
          <p:cNvPr id="82947" name="Picture 2" descr="link.bmp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676400" y="2667000"/>
            <a:ext cx="35052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3" descr="link.bmp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1371600"/>
            <a:ext cx="3505200" cy="213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681" name="Picture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2590800"/>
            <a:ext cx="30480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838200" y="1066800"/>
            <a:ext cx="7315200" cy="4038600"/>
            <a:chOff x="838200" y="1066800"/>
            <a:chExt cx="7315200" cy="4038600"/>
          </a:xfrm>
        </p:grpSpPr>
        <p:cxnSp>
          <p:nvCxnSpPr>
            <p:cNvPr id="7" name="Straight Arrow Connector 6"/>
            <p:cNvCxnSpPr/>
            <p:nvPr/>
          </p:nvCxnSpPr>
          <p:spPr>
            <a:xfrm rot="10800000" flipV="1">
              <a:off x="838200" y="4267200"/>
              <a:ext cx="1524000" cy="83820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flipV="1">
              <a:off x="6781800" y="1066800"/>
              <a:ext cx="1371600" cy="68580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81000" y="4876800"/>
            <a:ext cx="7696200" cy="1143000"/>
            <a:chOff x="381000" y="4876800"/>
            <a:chExt cx="7696200" cy="1143000"/>
          </a:xfrm>
        </p:grpSpPr>
        <p:grpSp>
          <p:nvGrpSpPr>
            <p:cNvPr id="5" name="Group 23"/>
            <p:cNvGrpSpPr>
              <a:grpSpLocks/>
            </p:cNvGrpSpPr>
            <p:nvPr/>
          </p:nvGrpSpPr>
          <p:grpSpPr bwMode="auto">
            <a:xfrm>
              <a:off x="381000" y="4876800"/>
              <a:ext cx="7696200" cy="1143000"/>
              <a:chOff x="381000" y="4876800"/>
              <a:chExt cx="7696200" cy="1143000"/>
            </a:xfrm>
          </p:grpSpPr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1600200" y="4876800"/>
                <a:ext cx="5105400" cy="1143000"/>
                <a:chOff x="1600200" y="4876800"/>
                <a:chExt cx="7162800" cy="1143000"/>
              </a:xfrm>
            </p:grpSpPr>
            <p:sp>
              <p:nvSpPr>
                <p:cNvPr id="13" name="Rectangle 12"/>
                <p:cNvSpPr/>
                <p:nvPr/>
              </p:nvSpPr>
              <p:spPr>
                <a:xfrm>
                  <a:off x="1600200" y="5410200"/>
                  <a:ext cx="3429948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4" name="Rectangle 13"/>
                <p:cNvSpPr/>
                <p:nvPr/>
              </p:nvSpPr>
              <p:spPr>
                <a:xfrm>
                  <a:off x="5333052" y="5181600"/>
                  <a:ext cx="3429948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4495610" y="5181600"/>
                  <a:ext cx="534537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5333052" y="5410200"/>
                  <a:ext cx="534537" cy="2286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030148" y="4876800"/>
                  <a:ext cx="302904" cy="11430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</p:grpSp>
          <p:cxnSp>
            <p:nvCxnSpPr>
              <p:cNvPr id="19" name="Straight Arrow Connector 18"/>
              <p:cNvCxnSpPr/>
              <p:nvPr/>
            </p:nvCxnSpPr>
            <p:spPr>
              <a:xfrm rot="10800000">
                <a:off x="381000" y="5486400"/>
                <a:ext cx="1371600" cy="1588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6705600" y="5334000"/>
                <a:ext cx="1371600" cy="1588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rot="5400000">
              <a:off x="6057901" y="5295900"/>
              <a:ext cx="228600" cy="3175"/>
            </a:xfrm>
            <a:prstGeom prst="line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rot="5400000">
              <a:off x="6285707" y="5295106"/>
              <a:ext cx="228600" cy="1587"/>
            </a:xfrm>
            <a:prstGeom prst="line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rot="5400000">
              <a:off x="2020094" y="5523706"/>
              <a:ext cx="228600" cy="1588"/>
            </a:xfrm>
            <a:prstGeom prst="line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rot="5400000">
              <a:off x="1789907" y="5523706"/>
              <a:ext cx="228600" cy="1587"/>
            </a:xfrm>
            <a:prstGeom prst="line">
              <a:avLst/>
            </a:prstGeom>
            <a:ln w="22225">
              <a:solidFill>
                <a:schemeClr val="accent3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Trusses</a:t>
            </a: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1403350"/>
            <a:ext cx="3810000" cy="545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Two-Force Members...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676400" y="4343400"/>
            <a:ext cx="3041650" cy="228600"/>
            <a:chOff x="1676400" y="4343400"/>
            <a:chExt cx="3041514" cy="228600"/>
          </a:xfrm>
        </p:grpSpPr>
        <p:sp>
          <p:nvSpPr>
            <p:cNvPr id="23" name="Rectangle 22"/>
            <p:cNvSpPr/>
            <p:nvPr/>
          </p:nvSpPr>
          <p:spPr>
            <a:xfrm>
              <a:off x="1676400" y="4343400"/>
              <a:ext cx="2444641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338519" y="4343400"/>
              <a:ext cx="379395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14691" y="4343400"/>
              <a:ext cx="228590" cy="22860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638800" y="4419600"/>
            <a:ext cx="31273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F</a:t>
            </a:r>
          </a:p>
        </p:txBody>
      </p: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304800" y="4419600"/>
            <a:ext cx="1524000" cy="692150"/>
            <a:chOff x="304800" y="4419600"/>
            <a:chExt cx="1524000" cy="691753"/>
          </a:xfrm>
        </p:grpSpPr>
        <p:cxnSp>
          <p:nvCxnSpPr>
            <p:cNvPr id="21" name="Straight Arrow Connector 20"/>
            <p:cNvCxnSpPr/>
            <p:nvPr/>
          </p:nvCxnSpPr>
          <p:spPr>
            <a:xfrm rot="10800000">
              <a:off x="457200" y="4419600"/>
              <a:ext cx="1371600" cy="1587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999" name="TextBox 33"/>
            <p:cNvSpPr txBox="1">
              <a:spLocks noChangeArrowheads="1"/>
            </p:cNvSpPr>
            <p:nvPr/>
          </p:nvSpPr>
          <p:spPr bwMode="auto">
            <a:xfrm>
              <a:off x="304800" y="4495800"/>
              <a:ext cx="31258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</a:p>
          </p:txBody>
        </p:sp>
      </p:grpSp>
      <p:grpSp>
        <p:nvGrpSpPr>
          <p:cNvPr id="4" name="Group 36"/>
          <p:cNvGrpSpPr>
            <a:grpSpLocks/>
          </p:cNvGrpSpPr>
          <p:nvPr/>
        </p:nvGrpSpPr>
        <p:grpSpPr bwMode="auto">
          <a:xfrm>
            <a:off x="304800" y="1828800"/>
            <a:ext cx="7924800" cy="1301750"/>
            <a:chOff x="304800" y="1828800"/>
            <a:chExt cx="7924800" cy="1301353"/>
          </a:xfrm>
        </p:grpSpPr>
        <p:grpSp>
          <p:nvGrpSpPr>
            <p:cNvPr id="5" name="Group 9"/>
            <p:cNvGrpSpPr>
              <a:grpSpLocks/>
            </p:cNvGrpSpPr>
            <p:nvPr/>
          </p:nvGrpSpPr>
          <p:grpSpPr bwMode="auto">
            <a:xfrm>
              <a:off x="381000" y="1828800"/>
              <a:ext cx="7696200" cy="1143000"/>
              <a:chOff x="381000" y="4876800"/>
              <a:chExt cx="7696200" cy="1143000"/>
            </a:xfrm>
          </p:grpSpPr>
          <p:grpSp>
            <p:nvGrpSpPr>
              <p:cNvPr id="6" name="Group 17"/>
              <p:cNvGrpSpPr>
                <a:grpSpLocks/>
              </p:cNvGrpSpPr>
              <p:nvPr/>
            </p:nvGrpSpPr>
            <p:grpSpPr bwMode="auto">
              <a:xfrm>
                <a:off x="1600200" y="4876800"/>
                <a:ext cx="5105399" cy="1143000"/>
                <a:chOff x="1600200" y="4876800"/>
                <a:chExt cx="7162800" cy="1143000"/>
              </a:xfrm>
            </p:grpSpPr>
            <p:sp>
              <p:nvSpPr>
                <p:cNvPr id="14" name="Rectangle 13"/>
                <p:cNvSpPr/>
                <p:nvPr/>
              </p:nvSpPr>
              <p:spPr>
                <a:xfrm>
                  <a:off x="1600200" y="5410037"/>
                  <a:ext cx="3429948" cy="228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5" name="Rectangle 14"/>
                <p:cNvSpPr/>
                <p:nvPr/>
              </p:nvSpPr>
              <p:spPr>
                <a:xfrm>
                  <a:off x="5333053" y="5181507"/>
                  <a:ext cx="3429948" cy="228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4495611" y="5181507"/>
                  <a:ext cx="534537" cy="228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5333053" y="5410037"/>
                  <a:ext cx="534537" cy="22853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  <p:sp>
              <p:nvSpPr>
                <p:cNvPr id="18" name="Rectangle 17"/>
                <p:cNvSpPr/>
                <p:nvPr/>
              </p:nvSpPr>
              <p:spPr>
                <a:xfrm>
                  <a:off x="5030148" y="4876800"/>
                  <a:ext cx="302905" cy="1142651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</p:grpSp>
          <p:cxnSp>
            <p:nvCxnSpPr>
              <p:cNvPr id="12" name="Straight Arrow Connector 11"/>
              <p:cNvCxnSpPr/>
              <p:nvPr/>
            </p:nvCxnSpPr>
            <p:spPr>
              <a:xfrm rot="10800000">
                <a:off x="381000" y="5486214"/>
                <a:ext cx="1371600" cy="1588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V="1">
                <a:off x="6705600" y="5333860"/>
                <a:ext cx="1371600" cy="1588"/>
              </a:xfrm>
              <a:prstGeom prst="straightConnector1">
                <a:avLst/>
              </a:prstGeom>
              <a:ln w="635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3988" name="TextBox 31"/>
            <p:cNvSpPr txBox="1">
              <a:spLocks noChangeArrowheads="1"/>
            </p:cNvSpPr>
            <p:nvPr/>
          </p:nvSpPr>
          <p:spPr bwMode="auto">
            <a:xfrm>
              <a:off x="304800" y="2514600"/>
              <a:ext cx="31258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</a:p>
          </p:txBody>
        </p:sp>
        <p:sp>
          <p:nvSpPr>
            <p:cNvPr id="83989" name="TextBox 34"/>
            <p:cNvSpPr txBox="1">
              <a:spLocks noChangeArrowheads="1"/>
            </p:cNvSpPr>
            <p:nvPr/>
          </p:nvSpPr>
          <p:spPr bwMode="auto">
            <a:xfrm>
              <a:off x="7917014" y="2286000"/>
              <a:ext cx="31258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</a:p>
          </p:txBody>
        </p:sp>
      </p:grpSp>
      <p:grpSp>
        <p:nvGrpSpPr>
          <p:cNvPr id="7" name="Group 40"/>
          <p:cNvGrpSpPr>
            <a:grpSpLocks/>
          </p:cNvGrpSpPr>
          <p:nvPr/>
        </p:nvGrpSpPr>
        <p:grpSpPr bwMode="auto">
          <a:xfrm>
            <a:off x="4343400" y="4267200"/>
            <a:ext cx="1295400" cy="304800"/>
            <a:chOff x="4343400" y="4267200"/>
            <a:chExt cx="1295400" cy="304800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4343400" y="4419600"/>
              <a:ext cx="1295400" cy="1588"/>
            </a:xfrm>
            <a:prstGeom prst="straightConnector1">
              <a:avLst/>
            </a:prstGeom>
            <a:ln w="635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 rot="5400000">
              <a:off x="4762500" y="4305300"/>
              <a:ext cx="304800" cy="228600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/>
          <p:cNvSpPr/>
          <p:nvPr/>
        </p:nvSpPr>
        <p:spPr>
          <a:xfrm>
            <a:off x="4502150" y="5029200"/>
            <a:ext cx="2159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791200" y="5556250"/>
            <a:ext cx="31273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F</a:t>
            </a:r>
          </a:p>
        </p:txBody>
      </p: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2819400" y="5632450"/>
            <a:ext cx="1905000" cy="844550"/>
            <a:chOff x="2819400" y="5486400"/>
            <a:chExt cx="1905000" cy="844153"/>
          </a:xfrm>
        </p:grpSpPr>
        <p:cxnSp>
          <p:nvCxnSpPr>
            <p:cNvPr id="47" name="Straight Arrow Connector 46"/>
            <p:cNvCxnSpPr/>
            <p:nvPr/>
          </p:nvCxnSpPr>
          <p:spPr>
            <a:xfrm rot="10800000">
              <a:off x="3352800" y="5638728"/>
              <a:ext cx="1371600" cy="1587"/>
            </a:xfrm>
            <a:prstGeom prst="straightConnector1">
              <a:avLst/>
            </a:prstGeom>
            <a:ln w="635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983" name="TextBox 43"/>
            <p:cNvSpPr txBox="1">
              <a:spLocks noChangeArrowheads="1"/>
            </p:cNvSpPr>
            <p:nvPr/>
          </p:nvSpPr>
          <p:spPr bwMode="auto">
            <a:xfrm>
              <a:off x="2819400" y="5715000"/>
              <a:ext cx="312586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</a:p>
          </p:txBody>
        </p:sp>
        <p:cxnSp>
          <p:nvCxnSpPr>
            <p:cNvPr id="55" name="Straight Connector 54"/>
            <p:cNvCxnSpPr/>
            <p:nvPr/>
          </p:nvCxnSpPr>
          <p:spPr>
            <a:xfrm rot="5400000">
              <a:off x="3771972" y="5524428"/>
              <a:ext cx="304657" cy="228600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57"/>
          <p:cNvGrpSpPr>
            <a:grpSpLocks/>
          </p:cNvGrpSpPr>
          <p:nvPr/>
        </p:nvGrpSpPr>
        <p:grpSpPr bwMode="auto">
          <a:xfrm>
            <a:off x="4495800" y="5334000"/>
            <a:ext cx="1371600" cy="304800"/>
            <a:chOff x="4495800" y="5257800"/>
            <a:chExt cx="1371600" cy="304800"/>
          </a:xfrm>
        </p:grpSpPr>
        <p:cxnSp>
          <p:nvCxnSpPr>
            <p:cNvPr id="48" name="Straight Arrow Connector 47"/>
            <p:cNvCxnSpPr/>
            <p:nvPr/>
          </p:nvCxnSpPr>
          <p:spPr>
            <a:xfrm flipV="1">
              <a:off x="4495800" y="5410200"/>
              <a:ext cx="1371600" cy="1588"/>
            </a:xfrm>
            <a:prstGeom prst="straightConnector1">
              <a:avLst/>
            </a:prstGeom>
            <a:ln w="635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 rot="5400000">
              <a:off x="5219700" y="5295900"/>
              <a:ext cx="304800" cy="228600"/>
            </a:xfrm>
            <a:prstGeom prst="line">
              <a:avLst/>
            </a:prstGeom>
            <a:ln w="22225">
              <a:solidFill>
                <a:srgbClr val="00206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53" grpId="0" animBg="1"/>
      <p:bldP spid="4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3214688"/>
            <a:ext cx="58197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Freeform 17"/>
          <p:cNvSpPr/>
          <p:nvPr/>
        </p:nvSpPr>
        <p:spPr>
          <a:xfrm>
            <a:off x="2235200" y="2819400"/>
            <a:ext cx="5224463" cy="2540000"/>
          </a:xfrm>
          <a:custGeom>
            <a:avLst/>
            <a:gdLst>
              <a:gd name="connsiteX0" fmla="*/ 1320800 w 5225143"/>
              <a:gd name="connsiteY0" fmla="*/ 0 h 2540000"/>
              <a:gd name="connsiteX1" fmla="*/ 0 w 5225143"/>
              <a:gd name="connsiteY1" fmla="*/ 2540000 h 2540000"/>
              <a:gd name="connsiteX2" fmla="*/ 5210629 w 5225143"/>
              <a:gd name="connsiteY2" fmla="*/ 2438400 h 2540000"/>
              <a:gd name="connsiteX3" fmla="*/ 5225143 w 5225143"/>
              <a:gd name="connsiteY3" fmla="*/ 246743 h 2540000"/>
              <a:gd name="connsiteX4" fmla="*/ 1320800 w 5225143"/>
              <a:gd name="connsiteY4" fmla="*/ 0 h 2540000"/>
              <a:gd name="connsiteX0" fmla="*/ 1320800 w 5225143"/>
              <a:gd name="connsiteY0" fmla="*/ 0 h 2540000"/>
              <a:gd name="connsiteX1" fmla="*/ 0 w 5225143"/>
              <a:gd name="connsiteY1" fmla="*/ 2540000 h 2540000"/>
              <a:gd name="connsiteX2" fmla="*/ 5210629 w 5225143"/>
              <a:gd name="connsiteY2" fmla="*/ 2438400 h 2540000"/>
              <a:gd name="connsiteX3" fmla="*/ 5225143 w 5225143"/>
              <a:gd name="connsiteY3" fmla="*/ 18143 h 2540000"/>
              <a:gd name="connsiteX4" fmla="*/ 1320800 w 5225143"/>
              <a:gd name="connsiteY4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25143" h="2540000">
                <a:moveTo>
                  <a:pt x="1320800" y="0"/>
                </a:moveTo>
                <a:lnTo>
                  <a:pt x="0" y="2540000"/>
                </a:lnTo>
                <a:lnTo>
                  <a:pt x="5210629" y="2438400"/>
                </a:lnTo>
                <a:lnTo>
                  <a:pt x="5225143" y="18143"/>
                </a:lnTo>
                <a:lnTo>
                  <a:pt x="1320800" y="0"/>
                </a:lnTo>
                <a:close/>
              </a:path>
            </a:pathLst>
          </a:custGeom>
          <a:solidFill>
            <a:srgbClr val="FFCC66">
              <a:alpha val="8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849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Two-Force Member...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352800" y="3214688"/>
            <a:ext cx="1219200" cy="1587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6200000" flipH="1">
            <a:off x="2862262" y="4086226"/>
            <a:ext cx="523875" cy="304800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90800" y="4652963"/>
            <a:ext cx="762000" cy="1587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28800" y="4129088"/>
            <a:ext cx="609600" cy="533400"/>
          </a:xfrm>
          <a:prstGeom prst="straightConnector1">
            <a:avLst/>
          </a:prstGeom>
          <a:ln w="66675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 Three-Force Member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rot="10800000">
            <a:off x="0" y="3581400"/>
            <a:ext cx="1371600" cy="1588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3886200" y="1676400"/>
            <a:ext cx="1295400" cy="990600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3695700" y="5295900"/>
            <a:ext cx="1600200" cy="1219200"/>
          </a:xfrm>
          <a:prstGeom prst="straightConnector1">
            <a:avLst/>
          </a:prstGeom>
          <a:ln w="666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7" name="TextBox 13"/>
          <p:cNvSpPr txBox="1">
            <a:spLocks noChangeArrowheads="1"/>
          </p:cNvSpPr>
          <p:nvPr/>
        </p:nvSpPr>
        <p:spPr bwMode="auto">
          <a:xfrm>
            <a:off x="5638800" y="1752600"/>
            <a:ext cx="2884488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r>
              <a:rPr lang="en-GB" sz="4000" dirty="0"/>
              <a:t>Co-planar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  <a:tabLst>
                <a:tab pos="341313" algn="l"/>
              </a:tabLst>
            </a:pPr>
            <a:r>
              <a:rPr lang="en-GB" sz="4000" dirty="0"/>
              <a:t>Concurrent</a:t>
            </a:r>
          </a:p>
        </p:txBody>
      </p:sp>
      <p:graphicFrame>
        <p:nvGraphicFramePr>
          <p:cNvPr id="20482" name="Object 4"/>
          <p:cNvGraphicFramePr>
            <a:graphicFrameLocks noChangeAspect="1"/>
          </p:cNvGraphicFramePr>
          <p:nvPr/>
        </p:nvGraphicFramePr>
        <p:xfrm>
          <a:off x="1219200" y="2133600"/>
          <a:ext cx="3389313" cy="3429000"/>
        </p:xfrm>
        <a:graphic>
          <a:graphicData uri="http://schemas.openxmlformats.org/presentationml/2006/ole">
            <p:oleObj spid="_x0000_s268290" name="Photo Editor Photo" r:id="rId4" imgW="3381847" imgH="3419952" progId="">
              <p:embed/>
            </p:oleObj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219200" y="2667000"/>
            <a:ext cx="2667000" cy="2438400"/>
            <a:chOff x="1219200" y="2667000"/>
            <a:chExt cx="2667000" cy="243840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1219200" y="3581400"/>
              <a:ext cx="1676400" cy="1588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rot="10800000" flipV="1">
              <a:off x="2895600" y="2667000"/>
              <a:ext cx="990600" cy="9144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6200000" flipV="1">
              <a:off x="2628900" y="3848100"/>
              <a:ext cx="1524000" cy="990600"/>
            </a:xfrm>
            <a:prstGeom prst="line">
              <a:avLst/>
            </a:prstGeom>
            <a:ln w="2857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Restraints or Supports</a:t>
            </a:r>
          </a:p>
        </p:txBody>
      </p:sp>
      <p:sp>
        <p:nvSpPr>
          <p:cNvPr id="86019" name="TextBox 3"/>
          <p:cNvSpPr txBox="1">
            <a:spLocks noChangeArrowheads="1"/>
          </p:cNvSpPr>
          <p:nvPr/>
        </p:nvSpPr>
        <p:spPr bwMode="auto">
          <a:xfrm>
            <a:off x="2217738" y="1219200"/>
            <a:ext cx="4106862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Simply supported:</a:t>
            </a:r>
          </a:p>
        </p:txBody>
      </p:sp>
      <p:pic>
        <p:nvPicPr>
          <p:cNvPr id="86020" name="Picture 4" descr="shamiana.g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1733550"/>
            <a:ext cx="5791200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28800" y="3505200"/>
            <a:ext cx="4724400" cy="914400"/>
            <a:chOff x="2362200" y="3962400"/>
            <a:chExt cx="4724400" cy="914400"/>
          </a:xfrm>
        </p:grpSpPr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4229101" y="4457700"/>
              <a:ext cx="685800" cy="3175"/>
            </a:xfrm>
            <a:prstGeom prst="straightConnector1">
              <a:avLst/>
            </a:prstGeom>
            <a:ln w="539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/>
            <p:cNvCxnSpPr/>
            <p:nvPr/>
          </p:nvCxnSpPr>
          <p:spPr>
            <a:xfrm rot="5400000" flipH="1" flipV="1">
              <a:off x="2020094" y="4456906"/>
              <a:ext cx="685800" cy="1588"/>
            </a:xfrm>
            <a:prstGeom prst="straightConnector1">
              <a:avLst/>
            </a:prstGeom>
            <a:ln w="539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5400000" flipH="1" flipV="1">
              <a:off x="2934494" y="4380706"/>
              <a:ext cx="685800" cy="1588"/>
            </a:xfrm>
            <a:prstGeom prst="straightConnector1">
              <a:avLst/>
            </a:prstGeom>
            <a:ln w="539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5400000" flipH="1" flipV="1">
              <a:off x="3544094" y="4304506"/>
              <a:ext cx="685800" cy="1588"/>
            </a:xfrm>
            <a:prstGeom prst="straightConnector1">
              <a:avLst/>
            </a:prstGeom>
            <a:ln w="539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5400000" flipH="1" flipV="1">
              <a:off x="6742907" y="4533106"/>
              <a:ext cx="685800" cy="1587"/>
            </a:xfrm>
            <a:prstGeom prst="straightConnector1">
              <a:avLst/>
            </a:prstGeom>
            <a:ln w="53975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228600" y="4343400"/>
            <a:ext cx="2895600" cy="166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  <a:tabLst>
                <a:tab pos="0" algn="l"/>
              </a:tabLst>
            </a:pPr>
            <a:r>
              <a:rPr lang="en-GB" sz="3600" i="1" dirty="0"/>
              <a:t>No moment.  Only reaction force.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4894263"/>
            <a:ext cx="5791200" cy="12779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lIns="0" tIns="0" rIns="0" bIns="0">
            <a:spAutoFit/>
          </a:bodyPr>
          <a:lstStyle/>
          <a:p>
            <a:pPr marL="465138" indent="-233363">
              <a:spcBef>
                <a:spcPts val="600"/>
              </a:spcBef>
              <a:buFont typeface="Arial" pitchFamily="34" charset="0"/>
              <a:buChar char="•"/>
              <a:tabLst>
                <a:tab pos="465138" algn="l"/>
              </a:tabLst>
              <a:defRPr/>
            </a:pPr>
            <a:r>
              <a:rPr lang="en-GB" sz="3600" dirty="0">
                <a:solidFill>
                  <a:srgbClr val="002060"/>
                </a:solidFill>
              </a:rPr>
              <a:t>Cannot translate,</a:t>
            </a:r>
          </a:p>
          <a:p>
            <a:pPr marL="465138" indent="-233363">
              <a:spcBef>
                <a:spcPts val="600"/>
              </a:spcBef>
              <a:buFont typeface="Arial" pitchFamily="34" charset="0"/>
              <a:buChar char="•"/>
              <a:tabLst>
                <a:tab pos="341313" algn="l"/>
              </a:tabLst>
              <a:defRPr/>
            </a:pPr>
            <a:r>
              <a:rPr lang="en-GB" sz="3600" dirty="0">
                <a:solidFill>
                  <a:srgbClr val="002060"/>
                </a:solidFill>
              </a:rPr>
              <a:t>Can rotate.</a:t>
            </a:r>
          </a:p>
          <a:p>
            <a:pPr indent="231775">
              <a:spcBef>
                <a:spcPts val="600"/>
              </a:spcBef>
              <a:tabLst>
                <a:tab pos="341313" algn="l"/>
              </a:tabLst>
              <a:defRPr/>
            </a:pPr>
            <a:endParaRPr lang="en-GB" sz="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Simply Supported</a:t>
            </a:r>
          </a:p>
        </p:txBody>
      </p:sp>
      <p:pic>
        <p:nvPicPr>
          <p:cNvPr id="87043" name="Content Placeholder 3" descr="afeichtinger17.jpg"/>
          <p:cNvPicPr>
            <a:picLocks noGrp="1" noChangeAspect="1"/>
          </p:cNvPicPr>
          <p:nvPr>
            <p:ph idx="1"/>
          </p:nvPr>
        </p:nvPicPr>
        <p:blipFill>
          <a:blip r:embed="rId3">
            <a:lum bright="26000" contrast="36000"/>
          </a:blip>
          <a:srcRect/>
          <a:stretch>
            <a:fillRect/>
          </a:stretch>
        </p:blipFill>
        <p:spPr>
          <a:xfrm>
            <a:off x="0" y="1371600"/>
            <a:ext cx="3673475" cy="5486400"/>
          </a:xfrm>
        </p:spPr>
      </p:pic>
      <p:pic>
        <p:nvPicPr>
          <p:cNvPr id="87044" name="Picture 4" descr="moe_machines_clip_image002.jpg"/>
          <p:cNvPicPr>
            <a:picLocks noChangeAspect="1"/>
          </p:cNvPicPr>
          <p:nvPr/>
        </p:nvPicPr>
        <p:blipFill>
          <a:blip r:embed="rId4">
            <a:lum bright="10000" contrast="40000"/>
          </a:blip>
          <a:srcRect/>
          <a:stretch>
            <a:fillRect/>
          </a:stretch>
        </p:blipFill>
        <p:spPr bwMode="auto">
          <a:xfrm>
            <a:off x="3581400" y="1371600"/>
            <a:ext cx="556736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0" y="1371600"/>
            <a:ext cx="3581400" cy="548640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Simply Supported...</a:t>
            </a:r>
          </a:p>
        </p:txBody>
      </p:sp>
      <p:pic>
        <p:nvPicPr>
          <p:cNvPr id="88067" name="Content Placeholder 3" descr="Tees%20Barrage%20Bridge%203.jpg"/>
          <p:cNvPicPr>
            <a:picLocks noGrp="1" noChangeAspect="1"/>
          </p:cNvPicPr>
          <p:nvPr>
            <p:ph idx="1"/>
          </p:nvPr>
        </p:nvPicPr>
        <p:blipFill>
          <a:blip r:embed="rId3">
            <a:lum bright="12000" contrast="24000"/>
          </a:blip>
          <a:srcRect/>
          <a:stretch>
            <a:fillRect/>
          </a:stretch>
        </p:blipFill>
        <p:spPr>
          <a:xfrm>
            <a:off x="0" y="1371600"/>
            <a:ext cx="3871913" cy="5486400"/>
          </a:xfrm>
        </p:spPr>
      </p:pic>
      <p:pic>
        <p:nvPicPr>
          <p:cNvPr id="8806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1447800"/>
            <a:ext cx="5257800" cy="135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6553200" y="2820988"/>
            <a:ext cx="2287588" cy="3551237"/>
            <a:chOff x="6553200" y="2820194"/>
            <a:chExt cx="2286794" cy="3551793"/>
          </a:xfrm>
        </p:grpSpPr>
        <p:cxnSp>
          <p:nvCxnSpPr>
            <p:cNvPr id="7" name="Straight Arrow Connector 6"/>
            <p:cNvCxnSpPr/>
            <p:nvPr/>
          </p:nvCxnSpPr>
          <p:spPr>
            <a:xfrm rot="5400000" flipH="1" flipV="1">
              <a:off x="8611359" y="3047242"/>
              <a:ext cx="455683" cy="15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10800000">
              <a:off x="8533712" y="3274290"/>
              <a:ext cx="304694" cy="1587"/>
            </a:xfrm>
            <a:prstGeom prst="line">
              <a:avLst/>
            </a:prstGeom>
            <a:ln w="22225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77" name="TextBox 10"/>
            <p:cNvSpPr txBox="1">
              <a:spLocks noChangeArrowheads="1"/>
            </p:cNvSpPr>
            <p:nvPr/>
          </p:nvSpPr>
          <p:spPr bwMode="auto">
            <a:xfrm>
              <a:off x="6553200" y="3048000"/>
              <a:ext cx="2209800" cy="332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GB" sz="3600" b="1" dirty="0"/>
                <a:t>Roller Support</a:t>
              </a:r>
              <a:r>
                <a:rPr lang="en-GB" sz="3600" i="1" dirty="0"/>
                <a:t>: Normal reaction only. </a:t>
              </a:r>
              <a:r>
                <a:rPr lang="en-GB" sz="3600" dirty="0"/>
                <a:t>(2DoF)</a:t>
              </a:r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4038600" y="2819400"/>
            <a:ext cx="2133600" cy="3857625"/>
            <a:chOff x="4038600" y="2819400"/>
            <a:chExt cx="2133600" cy="3857387"/>
          </a:xfrm>
        </p:grpSpPr>
        <p:cxnSp>
          <p:nvCxnSpPr>
            <p:cNvPr id="13" name="Straight Arrow Connector 12"/>
            <p:cNvCxnSpPr/>
            <p:nvPr/>
          </p:nvCxnSpPr>
          <p:spPr>
            <a:xfrm rot="5400000" flipH="1" flipV="1">
              <a:off x="4153710" y="3085290"/>
              <a:ext cx="533367" cy="1588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074" name="TextBox 14"/>
            <p:cNvSpPr txBox="1">
              <a:spLocks noChangeArrowheads="1"/>
            </p:cNvSpPr>
            <p:nvPr/>
          </p:nvSpPr>
          <p:spPr bwMode="auto">
            <a:xfrm>
              <a:off x="4038600" y="3352800"/>
              <a:ext cx="2133600" cy="33239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>
                <a:spcBef>
                  <a:spcPts val="600"/>
                </a:spcBef>
              </a:pPr>
              <a:r>
                <a:rPr lang="en-GB" sz="3600" b="1" dirty="0"/>
                <a:t>Pinned Support</a:t>
              </a:r>
              <a:r>
                <a:rPr lang="en-GB" sz="3600" i="1" dirty="0"/>
                <a:t>: Reaction could be inclined. </a:t>
              </a:r>
              <a:r>
                <a:rPr lang="en-GB" sz="3600" dirty="0"/>
                <a:t>(1DoF)</a:t>
              </a:r>
            </a:p>
          </p:txBody>
        </p:sp>
      </p:grpSp>
      <p:cxnSp>
        <p:nvCxnSpPr>
          <p:cNvPr id="17" name="Straight Arrow Connector 16"/>
          <p:cNvCxnSpPr/>
          <p:nvPr/>
        </p:nvCxnSpPr>
        <p:spPr>
          <a:xfrm rot="5400000" flipH="1" flipV="1">
            <a:off x="8305007" y="2134394"/>
            <a:ext cx="914400" cy="1587"/>
          </a:xfrm>
          <a:prstGeom prst="straightConnector1">
            <a:avLst/>
          </a:prstGeom>
          <a:ln w="1016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5400000" flipH="1" flipV="1">
            <a:off x="4419600" y="1676400"/>
            <a:ext cx="838200" cy="838200"/>
          </a:xfrm>
          <a:prstGeom prst="straightConnector1">
            <a:avLst/>
          </a:prstGeom>
          <a:ln w="1016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Step Ladder</a:t>
            </a:r>
          </a:p>
        </p:txBody>
      </p:sp>
      <p:pic>
        <p:nvPicPr>
          <p:cNvPr id="89091" name="Content Placeholder 3" descr="ultraslim-stepladder-2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600200"/>
            <a:ext cx="3621088" cy="4525963"/>
          </a:xfrm>
        </p:spPr>
      </p:pic>
      <p:pic>
        <p:nvPicPr>
          <p:cNvPr id="14" name="Picture 13" descr="bigladder1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28600"/>
            <a:ext cx="40767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85800" y="1219200"/>
            <a:ext cx="2211388" cy="4649788"/>
            <a:chOff x="685800" y="1219200"/>
            <a:chExt cx="2211388" cy="4648994"/>
          </a:xfrm>
        </p:grpSpPr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685800" y="3658394"/>
              <a:ext cx="2211388" cy="2209800"/>
              <a:chOff x="3504406" y="3658394"/>
              <a:chExt cx="2211388" cy="2209800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rot="5400000" flipH="1" flipV="1">
                <a:off x="3048078" y="4419847"/>
                <a:ext cx="914244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/>
              <p:cNvCxnSpPr/>
              <p:nvPr/>
            </p:nvCxnSpPr>
            <p:spPr>
              <a:xfrm rot="5400000" flipH="1" flipV="1">
                <a:off x="4076771" y="5448371"/>
                <a:ext cx="838057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 rot="5400000" flipH="1" flipV="1">
                <a:off x="5257878" y="5029343"/>
                <a:ext cx="914244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/>
              <p:nvPr/>
            </p:nvCxnSpPr>
            <p:spPr>
              <a:xfrm rot="5400000" flipH="1" flipV="1">
                <a:off x="4114878" y="4115099"/>
                <a:ext cx="914244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6" name="Straight Arrow Connector 15"/>
            <p:cNvCxnSpPr/>
            <p:nvPr/>
          </p:nvCxnSpPr>
          <p:spPr>
            <a:xfrm rot="16200000" flipH="1">
              <a:off x="990724" y="1904876"/>
              <a:ext cx="1447553" cy="76200"/>
            </a:xfrm>
            <a:prstGeom prst="straightConnector1">
              <a:avLst/>
            </a:prstGeom>
            <a:ln w="1016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" name="Straight Arrow Connector 19"/>
          <p:cNvCxnSpPr/>
          <p:nvPr/>
        </p:nvCxnSpPr>
        <p:spPr>
          <a:xfrm rot="5400000">
            <a:off x="5448301" y="2857500"/>
            <a:ext cx="1905000" cy="3175"/>
          </a:xfrm>
          <a:prstGeom prst="straightConnector1">
            <a:avLst/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0"/>
          <p:cNvGrpSpPr>
            <a:grpSpLocks/>
          </p:cNvGrpSpPr>
          <p:nvPr/>
        </p:nvGrpSpPr>
        <p:grpSpPr bwMode="auto">
          <a:xfrm>
            <a:off x="5103813" y="5259388"/>
            <a:ext cx="688975" cy="1446212"/>
            <a:chOff x="5104606" y="5258594"/>
            <a:chExt cx="687388" cy="1447006"/>
          </a:xfrm>
        </p:grpSpPr>
        <p:cxnSp>
          <p:nvCxnSpPr>
            <p:cNvPr id="22" name="Straight Arrow Connector 21"/>
            <p:cNvCxnSpPr/>
            <p:nvPr/>
          </p:nvCxnSpPr>
          <p:spPr>
            <a:xfrm rot="5400000" flipH="1" flipV="1">
              <a:off x="5219388" y="6132994"/>
              <a:ext cx="1143628" cy="1584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4495463" y="5867737"/>
              <a:ext cx="1219869" cy="1583"/>
            </a:xfrm>
            <a:prstGeom prst="straightConnector1">
              <a:avLst/>
            </a:prstGeom>
            <a:ln w="1016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Arrow Connector 25"/>
          <p:cNvCxnSpPr/>
          <p:nvPr/>
        </p:nvCxnSpPr>
        <p:spPr>
          <a:xfrm rot="10800000" flipV="1">
            <a:off x="6934200" y="1066800"/>
            <a:ext cx="990600" cy="533400"/>
          </a:xfrm>
          <a:prstGeom prst="straightConnector1">
            <a:avLst/>
          </a:prstGeom>
          <a:ln w="1016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rot="10800000" flipV="1">
            <a:off x="6172200" y="990600"/>
            <a:ext cx="838200" cy="533400"/>
          </a:xfrm>
          <a:prstGeom prst="straightConnector1">
            <a:avLst/>
          </a:prstGeom>
          <a:ln w="1016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6858000" y="4267200"/>
            <a:ext cx="762000" cy="762000"/>
            <a:chOff x="6858000" y="4267200"/>
            <a:chExt cx="762000" cy="762000"/>
          </a:xfrm>
        </p:grpSpPr>
        <p:cxnSp>
          <p:nvCxnSpPr>
            <p:cNvPr id="33" name="Straight Arrow Connector 32"/>
            <p:cNvCxnSpPr/>
            <p:nvPr/>
          </p:nvCxnSpPr>
          <p:spPr>
            <a:xfrm rot="5400000">
              <a:off x="6858000" y="4343400"/>
              <a:ext cx="762000" cy="60960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6858000" y="4267200"/>
              <a:ext cx="762000" cy="685800"/>
            </a:xfrm>
            <a:prstGeom prst="straightConnector1">
              <a:avLst/>
            </a:prstGeom>
            <a:ln w="1016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327775" y="6248400"/>
            <a:ext cx="2663825" cy="677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400" b="1" i="1" dirty="0"/>
              <a:t>FRICTION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Leaning Ladder</a:t>
            </a:r>
          </a:p>
        </p:txBody>
      </p:sp>
      <p:sp>
        <p:nvSpPr>
          <p:cNvPr id="4" name="Rectangle 3"/>
          <p:cNvSpPr/>
          <p:nvPr/>
        </p:nvSpPr>
        <p:spPr>
          <a:xfrm>
            <a:off x="2971800" y="1600200"/>
            <a:ext cx="228600" cy="464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609600" y="5943600"/>
            <a:ext cx="23622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114300" y="3086100"/>
            <a:ext cx="3962400" cy="1752600"/>
          </a:xfrm>
          <a:prstGeom prst="line">
            <a:avLst/>
          </a:prstGeom>
          <a:ln w="1016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5400000">
            <a:off x="1523207" y="4418806"/>
            <a:ext cx="1371600" cy="1587"/>
          </a:xfrm>
          <a:prstGeom prst="straightConnector1">
            <a:avLst/>
          </a:prstGeom>
          <a:ln w="1016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>
            <a:off x="914401" y="6553200"/>
            <a:ext cx="609600" cy="3175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703513" y="6591300"/>
            <a:ext cx="534988" cy="1587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19200" y="6629400"/>
            <a:ext cx="1752600" cy="158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2" name="TextBox 22"/>
          <p:cNvSpPr txBox="1">
            <a:spLocks noChangeArrowheads="1"/>
          </p:cNvSpPr>
          <p:nvPr/>
        </p:nvSpPr>
        <p:spPr bwMode="auto">
          <a:xfrm>
            <a:off x="1676400" y="6096000"/>
            <a:ext cx="8556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1 m</a:t>
            </a:r>
          </a:p>
        </p:txBody>
      </p:sp>
      <p:cxnSp>
        <p:nvCxnSpPr>
          <p:cNvPr id="25" name="Straight Connector 24"/>
          <p:cNvCxnSpPr/>
          <p:nvPr/>
        </p:nvCxnSpPr>
        <p:spPr>
          <a:xfrm>
            <a:off x="3200400" y="1981200"/>
            <a:ext cx="533400" cy="158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200400" y="5943600"/>
            <a:ext cx="609600" cy="158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1524001" y="3962400"/>
            <a:ext cx="3962400" cy="317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126" name="TextBox 29"/>
          <p:cNvSpPr txBox="1">
            <a:spLocks noChangeArrowheads="1"/>
          </p:cNvSpPr>
          <p:nvPr/>
        </p:nvSpPr>
        <p:spPr bwMode="auto">
          <a:xfrm>
            <a:off x="2667000" y="3810000"/>
            <a:ext cx="855663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4 m</a:t>
            </a:r>
          </a:p>
        </p:txBody>
      </p:sp>
      <p:sp>
        <p:nvSpPr>
          <p:cNvPr id="90127" name="TextBox 30"/>
          <p:cNvSpPr txBox="1">
            <a:spLocks noChangeArrowheads="1"/>
          </p:cNvSpPr>
          <p:nvPr/>
        </p:nvSpPr>
        <p:spPr bwMode="auto">
          <a:xfrm>
            <a:off x="1828800" y="5181600"/>
            <a:ext cx="1093788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3200" dirty="0"/>
              <a:t>600 N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304800" y="1447800"/>
            <a:ext cx="2667000" cy="4730750"/>
            <a:chOff x="304800" y="1447800"/>
            <a:chExt cx="2667000" cy="4730353"/>
          </a:xfrm>
        </p:grpSpPr>
        <p:grpSp>
          <p:nvGrpSpPr>
            <p:cNvPr id="3" name="Group 31"/>
            <p:cNvGrpSpPr>
              <a:grpSpLocks/>
            </p:cNvGrpSpPr>
            <p:nvPr/>
          </p:nvGrpSpPr>
          <p:grpSpPr bwMode="auto">
            <a:xfrm>
              <a:off x="1218406" y="1981200"/>
              <a:ext cx="1753394" cy="3963988"/>
              <a:chOff x="1218406" y="1981200"/>
              <a:chExt cx="1753394" cy="3963988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 rot="10800000">
                <a:off x="1676400" y="1981155"/>
                <a:ext cx="1295400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rot="5400000" flipH="1" flipV="1">
                <a:off x="646955" y="5370976"/>
                <a:ext cx="1142904" cy="1587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/>
              <p:cNvCxnSpPr/>
              <p:nvPr/>
            </p:nvCxnSpPr>
            <p:spPr>
              <a:xfrm>
                <a:off x="1219200" y="5943222"/>
                <a:ext cx="762000" cy="1588"/>
              </a:xfrm>
              <a:prstGeom prst="straightConnector1">
                <a:avLst/>
              </a:prstGeom>
              <a:ln w="1016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0153" name="TextBox 32"/>
            <p:cNvSpPr txBox="1">
              <a:spLocks noChangeArrowheads="1"/>
            </p:cNvSpPr>
            <p:nvPr/>
          </p:nvSpPr>
          <p:spPr bwMode="auto">
            <a:xfrm>
              <a:off x="457200" y="4191000"/>
              <a:ext cx="77938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R</a:t>
              </a:r>
              <a:r>
                <a:rPr lang="en-GB" sz="4000" i="1" baseline="-25000" dirty="0"/>
                <a:t>V1</a:t>
              </a:r>
              <a:endParaRPr lang="en-GB" sz="4000" i="1" dirty="0"/>
            </a:p>
          </p:txBody>
        </p:sp>
        <p:sp>
          <p:nvSpPr>
            <p:cNvPr id="90154" name="TextBox 33"/>
            <p:cNvSpPr txBox="1">
              <a:spLocks noChangeArrowheads="1"/>
            </p:cNvSpPr>
            <p:nvPr/>
          </p:nvSpPr>
          <p:spPr bwMode="auto">
            <a:xfrm>
              <a:off x="304800" y="5562600"/>
              <a:ext cx="80791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R</a:t>
              </a:r>
              <a:r>
                <a:rPr lang="en-GB" sz="4000" i="1" baseline="-25000" dirty="0"/>
                <a:t>H1</a:t>
              </a:r>
              <a:endParaRPr lang="en-GB" sz="4000" i="1" dirty="0"/>
            </a:p>
          </p:txBody>
        </p:sp>
        <p:sp>
          <p:nvSpPr>
            <p:cNvPr id="90155" name="TextBox 34"/>
            <p:cNvSpPr txBox="1">
              <a:spLocks noChangeArrowheads="1"/>
            </p:cNvSpPr>
            <p:nvPr/>
          </p:nvSpPr>
          <p:spPr bwMode="auto">
            <a:xfrm>
              <a:off x="914400" y="1447800"/>
              <a:ext cx="80791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R</a:t>
              </a:r>
              <a:r>
                <a:rPr lang="en-GB" sz="4000" i="1" baseline="-25000" dirty="0"/>
                <a:t>H2</a:t>
              </a:r>
              <a:endParaRPr lang="en-GB" sz="4000" i="1" dirty="0"/>
            </a:p>
          </p:txBody>
        </p:sp>
      </p:grpSp>
      <p:sp>
        <p:nvSpPr>
          <p:cNvPr id="90129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90130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9013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90132" name="Rectangle 10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90133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90134" name="Rectangle 13"/>
          <p:cNvSpPr>
            <a:spLocks noChangeArrowheads="1"/>
          </p:cNvSpPr>
          <p:nvPr/>
        </p:nvSpPr>
        <p:spPr bwMode="auto">
          <a:xfrm>
            <a:off x="0" y="6096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r>
              <a:rPr lang="en-GB" sz="3600" dirty="0">
                <a:latin typeface="Verdana" pitchFamily="34" charset="0"/>
                <a:cs typeface="Times New Roman" pitchFamily="18" charset="0"/>
              </a:rPr>
              <a:t> </a:t>
            </a:r>
            <a:r>
              <a:rPr lang="en-GB" sz="900" dirty="0"/>
              <a:t> </a:t>
            </a:r>
            <a:endParaRPr lang="en-GB" dirty="0"/>
          </a:p>
        </p:txBody>
      </p:sp>
      <p:sp>
        <p:nvSpPr>
          <p:cNvPr id="90135" name="Rectangle 1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90136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grpSp>
        <p:nvGrpSpPr>
          <p:cNvPr id="6" name="Group 47"/>
          <p:cNvGrpSpPr>
            <a:grpSpLocks/>
          </p:cNvGrpSpPr>
          <p:nvPr/>
        </p:nvGrpSpPr>
        <p:grpSpPr bwMode="auto">
          <a:xfrm>
            <a:off x="3886200" y="3048000"/>
            <a:ext cx="3421063" cy="1295400"/>
            <a:chOff x="4114800" y="3200400"/>
            <a:chExt cx="3420756" cy="1295400"/>
          </a:xfrm>
        </p:grpSpPr>
        <p:pic>
          <p:nvPicPr>
            <p:cNvPr id="90148" name="Picture 6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191000" y="3200400"/>
              <a:ext cx="287655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49" name="Picture 16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81600" y="3810000"/>
              <a:ext cx="1847850" cy="609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0150" name="Rectangle 4"/>
            <p:cNvSpPr>
              <a:spLocks noChangeArrowheads="1"/>
            </p:cNvSpPr>
            <p:nvPr/>
          </p:nvSpPr>
          <p:spPr bwMode="auto">
            <a:xfrm>
              <a:off x="4114800" y="3787914"/>
              <a:ext cx="955326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just"/>
              <a:r>
                <a:rPr lang="en-GB" sz="3200" dirty="0">
                  <a:latin typeface="Verdana" pitchFamily="34" charset="0"/>
                  <a:cs typeface="Times New Roman" pitchFamily="18" charset="0"/>
                </a:rPr>
                <a:t>Or,</a:t>
              </a:r>
              <a:r>
                <a:rPr lang="en-GB" sz="4000" dirty="0">
                  <a:latin typeface="Verdana" pitchFamily="34" charset="0"/>
                  <a:cs typeface="Times New Roman" pitchFamily="18" charset="0"/>
                </a:rPr>
                <a:t> </a:t>
              </a:r>
              <a:endParaRPr lang="en-GB" sz="4000" dirty="0"/>
            </a:p>
          </p:txBody>
        </p:sp>
        <p:sp>
          <p:nvSpPr>
            <p:cNvPr id="90151" name="TextBox 46"/>
            <p:cNvSpPr txBox="1">
              <a:spLocks noChangeArrowheads="1"/>
            </p:cNvSpPr>
            <p:nvPr/>
          </p:nvSpPr>
          <p:spPr bwMode="auto">
            <a:xfrm>
              <a:off x="7239000" y="3886200"/>
              <a:ext cx="296556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3200" dirty="0"/>
                <a:t>N</a:t>
              </a:r>
            </a:p>
          </p:txBody>
        </p:sp>
      </p:grpSp>
      <p:sp>
        <p:nvSpPr>
          <p:cNvPr id="90138" name="Rectangle 1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pic>
        <p:nvPicPr>
          <p:cNvPr id="76818" name="Picture 18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24300" y="4572000"/>
            <a:ext cx="24765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51"/>
          <p:cNvGrpSpPr>
            <a:grpSpLocks/>
          </p:cNvGrpSpPr>
          <p:nvPr/>
        </p:nvGrpSpPr>
        <p:grpSpPr bwMode="auto">
          <a:xfrm>
            <a:off x="7391400" y="5029200"/>
            <a:ext cx="1371600" cy="1295400"/>
            <a:chOff x="533400" y="3498057"/>
            <a:chExt cx="2085975" cy="2604293"/>
          </a:xfrm>
        </p:grpSpPr>
        <p:cxnSp>
          <p:nvCxnSpPr>
            <p:cNvPr id="53" name="Straight Arrow Connector 52"/>
            <p:cNvCxnSpPr/>
            <p:nvPr/>
          </p:nvCxnSpPr>
          <p:spPr>
            <a:xfrm>
              <a:off x="1371171" y="5183188"/>
              <a:ext cx="91502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rot="5400000" flipH="1" flipV="1">
              <a:off x="914394" y="4723995"/>
              <a:ext cx="915970" cy="241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 rot="10800000" flipV="1">
              <a:off x="762761" y="5183188"/>
              <a:ext cx="608409" cy="5329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145" name="TextBox 10"/>
            <p:cNvSpPr txBox="1">
              <a:spLocks noChangeArrowheads="1"/>
            </p:cNvSpPr>
            <p:nvPr/>
          </p:nvSpPr>
          <p:spPr bwMode="auto">
            <a:xfrm>
              <a:off x="533400" y="54864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z</a:t>
              </a:r>
            </a:p>
          </p:txBody>
        </p:sp>
        <p:sp>
          <p:nvSpPr>
            <p:cNvPr id="90146" name="TextBox 11"/>
            <p:cNvSpPr txBox="1">
              <a:spLocks noChangeArrowheads="1"/>
            </p:cNvSpPr>
            <p:nvPr/>
          </p:nvSpPr>
          <p:spPr bwMode="auto">
            <a:xfrm>
              <a:off x="2362200" y="48006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x</a:t>
              </a:r>
            </a:p>
          </p:txBody>
        </p:sp>
        <p:sp>
          <p:nvSpPr>
            <p:cNvPr id="90147" name="TextBox 12"/>
            <p:cNvSpPr txBox="1">
              <a:spLocks noChangeArrowheads="1"/>
            </p:cNvSpPr>
            <p:nvPr/>
          </p:nvSpPr>
          <p:spPr bwMode="auto">
            <a:xfrm>
              <a:off x="1460500" y="3498057"/>
              <a:ext cx="115889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y</a:t>
              </a:r>
            </a:p>
          </p:txBody>
        </p:sp>
      </p:grpSp>
      <p:sp>
        <p:nvSpPr>
          <p:cNvPr id="90141" name="TextBox 58"/>
          <p:cNvSpPr txBox="1">
            <a:spLocks noChangeArrowheads="1"/>
          </p:cNvSpPr>
          <p:nvPr/>
        </p:nvSpPr>
        <p:spPr bwMode="auto">
          <a:xfrm>
            <a:off x="3886200" y="1676400"/>
            <a:ext cx="4786313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R</a:t>
            </a:r>
            <a:r>
              <a:rPr lang="en-GB" sz="4000" i="1" baseline="-25000" dirty="0"/>
              <a:t>H</a:t>
            </a:r>
            <a:r>
              <a:rPr lang="en-GB" sz="4000" baseline="-25000" dirty="0"/>
              <a:t>1</a:t>
            </a:r>
            <a:r>
              <a:rPr lang="en-GB" sz="4000" dirty="0"/>
              <a:t>X4</a:t>
            </a:r>
            <a:r>
              <a:rPr lang="en-GB" sz="4000" i="1" dirty="0"/>
              <a:t> – </a:t>
            </a:r>
            <a:r>
              <a:rPr lang="en-GB" sz="4000" dirty="0"/>
              <a:t>600X0.5 = 0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  or    </a:t>
            </a:r>
            <a:r>
              <a:rPr lang="en-GB" sz="4000" i="1" dirty="0"/>
              <a:t>R</a:t>
            </a:r>
            <a:r>
              <a:rPr lang="en-GB" sz="4000" i="1" baseline="-25000" dirty="0"/>
              <a:t>H</a:t>
            </a:r>
            <a:r>
              <a:rPr lang="en-GB" sz="4000" baseline="-25000" dirty="0"/>
              <a:t>1</a:t>
            </a:r>
            <a:r>
              <a:rPr lang="en-GB" sz="4000" dirty="0"/>
              <a:t> = 75 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Additional 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algn="ctr">
              <a:buFontTx/>
              <a:buNone/>
              <a:defRPr/>
            </a:pPr>
            <a:endParaRPr lang="en-GB" sz="3600" dirty="0" smtClean="0"/>
          </a:p>
          <a:p>
            <a:pPr algn="ctr">
              <a:buFontTx/>
              <a:buNone/>
              <a:defRPr/>
            </a:pPr>
            <a:endParaRPr lang="en-GB" sz="3600" dirty="0" smtClean="0"/>
          </a:p>
          <a:p>
            <a:pPr marL="0" indent="0" algn="ctr">
              <a:buFontTx/>
              <a:buNone/>
              <a:defRPr/>
            </a:pPr>
            <a:r>
              <a:rPr lang="en-GB" sz="3600" dirty="0" smtClean="0">
                <a:hlinkClick r:id="rId3"/>
              </a:rPr>
              <a:t>http://web.mst.edu/~mecmovie/index.html</a:t>
            </a:r>
            <a:endParaRPr lang="en-GB" sz="3600" dirty="0" smtClean="0"/>
          </a:p>
          <a:p>
            <a:pPr algn="ctr">
              <a:buFontTx/>
              <a:buNone/>
              <a:defRPr/>
            </a:pPr>
            <a:endParaRPr lang="en-GB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Truss</a:t>
            </a:r>
          </a:p>
        </p:txBody>
      </p:sp>
      <p:pic>
        <p:nvPicPr>
          <p:cNvPr id="9216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09675" y="1676400"/>
            <a:ext cx="6724650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 rot="5400000">
            <a:off x="7124701" y="3238500"/>
            <a:ext cx="990600" cy="3175"/>
          </a:xfrm>
          <a:prstGeom prst="line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165" name="TextBox 6"/>
          <p:cNvSpPr txBox="1">
            <a:spLocks noChangeArrowheads="1"/>
          </p:cNvSpPr>
          <p:nvPr/>
        </p:nvSpPr>
        <p:spPr bwMode="auto">
          <a:xfrm>
            <a:off x="7772400" y="2971800"/>
            <a:ext cx="3556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2000" dirty="0"/>
              <a:t>3m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209800" y="320040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l-GR" sz="4000" i="1"/>
              <a:t>θ</a:t>
            </a:r>
            <a:endParaRPr lang="en-GB" sz="4000" i="1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066800" y="5181600"/>
            <a:ext cx="2819400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cos</a:t>
            </a:r>
            <a:r>
              <a:rPr lang="el-GR" sz="4000" i="1" dirty="0"/>
              <a:t>θ</a:t>
            </a:r>
            <a:r>
              <a:rPr lang="en-US" sz="4000" i="1" dirty="0"/>
              <a:t> </a:t>
            </a:r>
            <a:r>
              <a:rPr lang="en-GB" sz="4000" dirty="0"/>
              <a:t>= 4/5,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sin</a:t>
            </a:r>
            <a:r>
              <a:rPr lang="el-GR" sz="4000" i="1" dirty="0"/>
              <a:t>θ</a:t>
            </a:r>
            <a:r>
              <a:rPr lang="en-US" sz="4000" i="1" dirty="0"/>
              <a:t>  </a:t>
            </a:r>
            <a:r>
              <a:rPr lang="en-GB" sz="4000" dirty="0"/>
              <a:t>= 3/5 </a:t>
            </a:r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2476501" y="3238500"/>
            <a:ext cx="990600" cy="3175"/>
          </a:xfrm>
          <a:prstGeom prst="line">
            <a:avLst/>
          </a:prstGeom>
          <a:ln w="9525">
            <a:solidFill>
              <a:srgbClr val="0070C0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Tall Structures</a:t>
            </a:r>
          </a:p>
        </p:txBody>
      </p:sp>
      <p:pic>
        <p:nvPicPr>
          <p:cNvPr id="31747" name="Content Placeholder 3" descr="http://www.chessbase.com/images2/2004/dubai27.jpg"/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0" y="1371600"/>
            <a:ext cx="2667000" cy="5486400"/>
          </a:xfrm>
        </p:spPr>
      </p:pic>
      <p:pic>
        <p:nvPicPr>
          <p:cNvPr id="31748" name="Picture 4" descr="Qutab Minar">
            <a:hlinkClick r:id="rId4"/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67000" y="1371600"/>
            <a:ext cx="3429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5" descr="Power Supply,Fuel and Power Generation,Power,Tower,Energy,Single Line,Waiting In Line,In A Row,Geometric Shape,Architecture,Striped,Power Line,Electricity,on,Start Button,,volts,Efficiency,efficent,Industry,Equipment,supplying,Wire,Cable,Telephone Line,Technology,Built Structure,Steel,Meta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943600" y="1371600"/>
            <a:ext cx="32004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GB" sz="44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Method of Joints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1524000"/>
            <a:ext cx="4443413" cy="1376363"/>
            <a:chOff x="1423988" y="2509838"/>
            <a:chExt cx="6296025" cy="1838325"/>
          </a:xfrm>
        </p:grpSpPr>
        <p:pic>
          <p:nvPicPr>
            <p:cNvPr id="93205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100000"/>
            </a:blip>
            <a:srcRect/>
            <a:stretch>
              <a:fillRect/>
            </a:stretch>
          </p:blipFill>
          <p:spPr bwMode="auto">
            <a:xfrm>
              <a:off x="1423988" y="2509838"/>
              <a:ext cx="629602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/>
            <p:nvPr/>
          </p:nvCxnSpPr>
          <p:spPr>
            <a:xfrm rot="16200000" flipH="1">
              <a:off x="4301594" y="4000429"/>
              <a:ext cx="538563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146050" y="2971800"/>
            <a:ext cx="3302000" cy="2514600"/>
            <a:chOff x="146176" y="2971800"/>
            <a:chExt cx="3301675" cy="2514600"/>
          </a:xfrm>
        </p:grpSpPr>
        <p:sp>
          <p:nvSpPr>
            <p:cNvPr id="8" name="Oval 7"/>
            <p:cNvSpPr/>
            <p:nvPr/>
          </p:nvSpPr>
          <p:spPr>
            <a:xfrm>
              <a:off x="1371605" y="4191000"/>
              <a:ext cx="152385" cy="1524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9" name="Straight Arrow Connector 8"/>
            <p:cNvCxnSpPr>
              <a:stCxn id="8" idx="6"/>
            </p:cNvCxnSpPr>
            <p:nvPr/>
          </p:nvCxnSpPr>
          <p:spPr>
            <a:xfrm>
              <a:off x="1523990" y="4267200"/>
              <a:ext cx="1066695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381103" y="4267200"/>
              <a:ext cx="1066695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>
              <a:stCxn id="8" idx="0"/>
            </p:cNvCxnSpPr>
            <p:nvPr/>
          </p:nvCxnSpPr>
          <p:spPr>
            <a:xfrm rot="16200000" flipV="1">
              <a:off x="685839" y="3429041"/>
              <a:ext cx="685800" cy="83811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>
              <a:stCxn id="8" idx="0"/>
            </p:cNvCxnSpPr>
            <p:nvPr/>
          </p:nvCxnSpPr>
          <p:spPr>
            <a:xfrm rot="5400000" flipH="1" flipV="1">
              <a:off x="1600153" y="3429045"/>
              <a:ext cx="609600" cy="91431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8" idx="0"/>
            </p:cNvCxnSpPr>
            <p:nvPr/>
          </p:nvCxnSpPr>
          <p:spPr>
            <a:xfrm rot="16200000" flipH="1">
              <a:off x="1105692" y="4534694"/>
              <a:ext cx="685800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200" name="TextBox 17"/>
            <p:cNvSpPr txBox="1">
              <a:spLocks noChangeArrowheads="1"/>
            </p:cNvSpPr>
            <p:nvPr/>
          </p:nvSpPr>
          <p:spPr bwMode="auto">
            <a:xfrm>
              <a:off x="2660776" y="3962400"/>
              <a:ext cx="78707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GF</a:t>
              </a:r>
              <a:endParaRPr lang="en-GB" sz="4000" i="1" dirty="0"/>
            </a:p>
          </p:txBody>
        </p:sp>
        <p:sp>
          <p:nvSpPr>
            <p:cNvPr id="93201" name="TextBox 18"/>
            <p:cNvSpPr txBox="1">
              <a:spLocks noChangeArrowheads="1"/>
            </p:cNvSpPr>
            <p:nvPr/>
          </p:nvSpPr>
          <p:spPr bwMode="auto">
            <a:xfrm>
              <a:off x="146176" y="4191000"/>
              <a:ext cx="80631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GA</a:t>
              </a:r>
              <a:endParaRPr lang="en-GB" sz="4000" i="1" dirty="0"/>
            </a:p>
          </p:txBody>
        </p:sp>
        <p:sp>
          <p:nvSpPr>
            <p:cNvPr id="93202" name="TextBox 19"/>
            <p:cNvSpPr txBox="1">
              <a:spLocks noChangeArrowheads="1"/>
            </p:cNvSpPr>
            <p:nvPr/>
          </p:nvSpPr>
          <p:spPr bwMode="auto">
            <a:xfrm>
              <a:off x="304800" y="2971800"/>
              <a:ext cx="806311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GB</a:t>
              </a:r>
              <a:endParaRPr lang="en-GB" sz="4000" i="1" dirty="0"/>
            </a:p>
          </p:txBody>
        </p:sp>
        <p:sp>
          <p:nvSpPr>
            <p:cNvPr id="93203" name="TextBox 20"/>
            <p:cNvSpPr txBox="1">
              <a:spLocks noChangeArrowheads="1"/>
            </p:cNvSpPr>
            <p:nvPr/>
          </p:nvSpPr>
          <p:spPr bwMode="auto">
            <a:xfrm>
              <a:off x="2362200" y="3276600"/>
              <a:ext cx="82554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GC</a:t>
              </a:r>
              <a:endParaRPr lang="en-GB" sz="4000" i="1" dirty="0"/>
            </a:p>
          </p:txBody>
        </p:sp>
        <p:sp>
          <p:nvSpPr>
            <p:cNvPr id="93204" name="TextBox 21"/>
            <p:cNvSpPr txBox="1">
              <a:spLocks noChangeArrowheads="1"/>
            </p:cNvSpPr>
            <p:nvPr/>
          </p:nvSpPr>
          <p:spPr bwMode="auto">
            <a:xfrm>
              <a:off x="1295400" y="4870847"/>
              <a:ext cx="134011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15 </a:t>
              </a:r>
              <a:r>
                <a:rPr lang="en-GB" sz="4000" dirty="0"/>
                <a:t>kN</a:t>
              </a:r>
              <a:endParaRPr lang="en-GB" sz="4000" dirty="0"/>
            </a:p>
          </p:txBody>
        </p:sp>
      </p:grpSp>
      <p:sp>
        <p:nvSpPr>
          <p:cNvPr id="23" name="Oval 22"/>
          <p:cNvSpPr/>
          <p:nvPr/>
        </p:nvSpPr>
        <p:spPr>
          <a:xfrm>
            <a:off x="1905000" y="1981200"/>
            <a:ext cx="1143000" cy="1143000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334000" y="1828800"/>
            <a:ext cx="24526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Symmetry:</a:t>
            </a:r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3962400" y="2819400"/>
            <a:ext cx="5224463" cy="1905000"/>
            <a:chOff x="3962401" y="3429000"/>
            <a:chExt cx="5224415" cy="1917650"/>
          </a:xfrm>
        </p:grpSpPr>
        <p:sp>
          <p:nvSpPr>
            <p:cNvPr id="93192" name="TextBox 24"/>
            <p:cNvSpPr txBox="1">
              <a:spLocks noChangeArrowheads="1"/>
            </p:cNvSpPr>
            <p:nvPr/>
          </p:nvSpPr>
          <p:spPr bwMode="auto">
            <a:xfrm>
              <a:off x="3962401" y="3429000"/>
              <a:ext cx="5181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2</a:t>
              </a:r>
              <a:r>
                <a:rPr lang="en-GB" sz="4000" i="1" dirty="0"/>
                <a:t>F</a:t>
              </a:r>
              <a:r>
                <a:rPr lang="en-GB" sz="4000" i="1" baseline="-25000" dirty="0"/>
                <a:t>GC</a:t>
              </a:r>
              <a:r>
                <a:rPr lang="en-GB" sz="4000" i="1" dirty="0"/>
                <a:t> </a:t>
              </a:r>
              <a:r>
                <a:rPr lang="en-GB" sz="4000" dirty="0"/>
                <a:t>sin</a:t>
              </a:r>
              <a:r>
                <a:rPr lang="el-GR" sz="4000" i="1" dirty="0"/>
                <a:t>θ</a:t>
              </a:r>
              <a:r>
                <a:rPr lang="en-US" sz="4000" i="1" dirty="0"/>
                <a:t> –</a:t>
              </a:r>
              <a:r>
                <a:rPr lang="en-US" sz="4000" dirty="0"/>
                <a:t> 15 </a:t>
              </a:r>
              <a:r>
                <a:rPr lang="en-US" sz="4000" dirty="0"/>
                <a:t>kN</a:t>
              </a:r>
              <a:r>
                <a:rPr lang="en-US" sz="4000" dirty="0"/>
                <a:t> = 0</a:t>
              </a:r>
              <a:r>
                <a:rPr lang="en-GB" sz="4000" i="1" dirty="0"/>
                <a:t> </a:t>
              </a:r>
              <a:endParaRPr lang="en-GB" sz="4000" dirty="0"/>
            </a:p>
          </p:txBody>
        </p:sp>
        <p:sp>
          <p:nvSpPr>
            <p:cNvPr id="93193" name="TextBox 25"/>
            <p:cNvSpPr txBox="1">
              <a:spLocks noChangeArrowheads="1"/>
            </p:cNvSpPr>
            <p:nvPr/>
          </p:nvSpPr>
          <p:spPr bwMode="auto">
            <a:xfrm>
              <a:off x="4267200" y="4038600"/>
              <a:ext cx="4919616" cy="1308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GC</a:t>
              </a:r>
              <a:r>
                <a:rPr lang="en-GB" sz="4000" i="1" dirty="0"/>
                <a:t> = </a:t>
              </a:r>
              <a:r>
                <a:rPr lang="en-GB" sz="4000" dirty="0"/>
                <a:t>(15 X 5)/(2 X 3)</a:t>
              </a:r>
            </a:p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       = </a:t>
              </a:r>
              <a:r>
                <a:rPr lang="en-GB" sz="4000" dirty="0"/>
                <a:t>12.5 </a:t>
              </a:r>
              <a:r>
                <a:rPr lang="en-GB" sz="4000" dirty="0"/>
                <a:t>kN</a:t>
              </a:r>
              <a:r>
                <a:rPr lang="en-GB" sz="4000" i="1" dirty="0"/>
                <a:t>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eaLnBrk="0" hangingPunct="0">
              <a:defRPr/>
            </a:pPr>
            <a:r>
              <a:rPr lang="en-GB" sz="4400" b="1" kern="0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Method of Joints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28600" y="1524000"/>
            <a:ext cx="4443413" cy="1376363"/>
            <a:chOff x="1423988" y="2509838"/>
            <a:chExt cx="6296025" cy="1838325"/>
          </a:xfrm>
        </p:grpSpPr>
        <p:pic>
          <p:nvPicPr>
            <p:cNvPr id="94223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/>
            <a:stretch>
              <a:fillRect/>
            </a:stretch>
          </p:blipFill>
          <p:spPr bwMode="auto">
            <a:xfrm>
              <a:off x="1423988" y="2509838"/>
              <a:ext cx="629602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" name="Straight Arrow Connector 6"/>
            <p:cNvCxnSpPr>
              <a:endCxn id="6" idx="2"/>
            </p:cNvCxnSpPr>
            <p:nvPr/>
          </p:nvCxnSpPr>
          <p:spPr>
            <a:xfrm rot="16200000" flipH="1">
              <a:off x="4302719" y="4077757"/>
              <a:ext cx="538563" cy="224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>
          <a:xfrm>
            <a:off x="2819400" y="1219200"/>
            <a:ext cx="1143000" cy="1143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505200" y="2971800"/>
            <a:ext cx="5103813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-</a:t>
            </a:r>
            <a:r>
              <a:rPr lang="en-GB" sz="4000" i="1" dirty="0"/>
              <a:t>F</a:t>
            </a:r>
            <a:r>
              <a:rPr lang="en-GB" sz="4000" i="1" baseline="-25000" dirty="0"/>
              <a:t>CG</a:t>
            </a:r>
            <a:r>
              <a:rPr lang="en-GB" sz="4000" dirty="0"/>
              <a:t>sin</a:t>
            </a:r>
            <a:r>
              <a:rPr lang="el-GR" sz="4000" i="1" dirty="0"/>
              <a:t>θ</a:t>
            </a:r>
            <a:r>
              <a:rPr lang="en-US" sz="4000" dirty="0"/>
              <a:t> - </a:t>
            </a:r>
            <a:r>
              <a:rPr lang="en-US" sz="4000" i="1" dirty="0"/>
              <a:t>F</a:t>
            </a:r>
            <a:r>
              <a:rPr lang="en-US" sz="4000" i="1" baseline="-25000" dirty="0"/>
              <a:t>CF</a:t>
            </a:r>
            <a:r>
              <a:rPr lang="en-US" sz="4000" dirty="0"/>
              <a:t>sin</a:t>
            </a:r>
            <a:r>
              <a:rPr lang="el-GR" sz="4000" i="1" dirty="0"/>
              <a:t> θ</a:t>
            </a:r>
            <a:r>
              <a:rPr lang="en-US" sz="4000" i="1" dirty="0"/>
              <a:t> = </a:t>
            </a:r>
            <a:r>
              <a:rPr lang="en-US" sz="4000" dirty="0"/>
              <a:t>0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US" sz="4000" i="1" dirty="0"/>
              <a:t>F</a:t>
            </a:r>
            <a:r>
              <a:rPr lang="en-US" sz="4000" i="1" baseline="-25000" dirty="0"/>
              <a:t>CF</a:t>
            </a:r>
            <a:r>
              <a:rPr lang="en-US" sz="4000" dirty="0"/>
              <a:t> = - </a:t>
            </a:r>
            <a:r>
              <a:rPr lang="en-US" sz="4000" i="1" dirty="0"/>
              <a:t>F</a:t>
            </a:r>
            <a:r>
              <a:rPr lang="en-US" sz="4000" i="1" baseline="-25000" dirty="0"/>
              <a:t>CG  </a:t>
            </a:r>
            <a:r>
              <a:rPr lang="en-US" sz="4000" dirty="0"/>
              <a:t>= -12.5 </a:t>
            </a:r>
            <a:r>
              <a:rPr lang="en-US" sz="4000" dirty="0"/>
              <a:t>kN</a:t>
            </a:r>
            <a:endParaRPr lang="en-GB" sz="4000" dirty="0"/>
          </a:p>
        </p:txBody>
      </p:sp>
      <p:grpSp>
        <p:nvGrpSpPr>
          <p:cNvPr id="3" name="Group 33"/>
          <p:cNvGrpSpPr>
            <a:grpSpLocks/>
          </p:cNvGrpSpPr>
          <p:nvPr/>
        </p:nvGrpSpPr>
        <p:grpSpPr bwMode="auto">
          <a:xfrm>
            <a:off x="0" y="3048000"/>
            <a:ext cx="2673350" cy="2063750"/>
            <a:chOff x="0" y="3048000"/>
            <a:chExt cx="2672839" cy="2063353"/>
          </a:xfrm>
        </p:grpSpPr>
        <p:sp>
          <p:nvSpPr>
            <p:cNvPr id="9" name="Oval 8"/>
            <p:cNvSpPr/>
            <p:nvPr/>
          </p:nvSpPr>
          <p:spPr>
            <a:xfrm>
              <a:off x="1218967" y="3809853"/>
              <a:ext cx="152371" cy="1523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1" name="Straight Arrow Connector 10"/>
            <p:cNvCxnSpPr>
              <a:stCxn id="9" idx="3"/>
            </p:cNvCxnSpPr>
            <p:nvPr/>
          </p:nvCxnSpPr>
          <p:spPr>
            <a:xfrm rot="5400000">
              <a:off x="571391" y="3901910"/>
              <a:ext cx="631703" cy="7078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9" idx="1"/>
            </p:cNvCxnSpPr>
            <p:nvPr/>
          </p:nvCxnSpPr>
          <p:spPr>
            <a:xfrm rot="16200000" flipV="1">
              <a:off x="876133" y="3467019"/>
              <a:ext cx="22221" cy="7078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219" name="TextBox 21"/>
            <p:cNvSpPr txBox="1">
              <a:spLocks noChangeArrowheads="1"/>
            </p:cNvSpPr>
            <p:nvPr/>
          </p:nvSpPr>
          <p:spPr bwMode="auto">
            <a:xfrm>
              <a:off x="88853" y="4495800"/>
              <a:ext cx="82554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CG</a:t>
              </a:r>
              <a:endParaRPr lang="en-GB" sz="4000" i="1" dirty="0"/>
            </a:p>
          </p:txBody>
        </p:sp>
        <p:sp>
          <p:nvSpPr>
            <p:cNvPr id="94220" name="TextBox 22"/>
            <p:cNvSpPr txBox="1">
              <a:spLocks noChangeArrowheads="1"/>
            </p:cNvSpPr>
            <p:nvPr/>
          </p:nvSpPr>
          <p:spPr bwMode="auto">
            <a:xfrm>
              <a:off x="0" y="3048000"/>
              <a:ext cx="78707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CB</a:t>
              </a:r>
              <a:endParaRPr lang="en-GB" sz="4000" i="1" dirty="0"/>
            </a:p>
          </p:txBody>
        </p:sp>
        <p:sp>
          <p:nvSpPr>
            <p:cNvPr id="94221" name="TextBox 23"/>
            <p:cNvSpPr txBox="1">
              <a:spLocks noChangeArrowheads="1"/>
            </p:cNvSpPr>
            <p:nvPr/>
          </p:nvSpPr>
          <p:spPr bwMode="auto">
            <a:xfrm>
              <a:off x="1905000" y="4495800"/>
              <a:ext cx="767839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CF</a:t>
              </a:r>
              <a:endParaRPr lang="en-GB" sz="4000" i="1" dirty="0"/>
            </a:p>
          </p:txBody>
        </p:sp>
        <p:cxnSp>
          <p:nvCxnSpPr>
            <p:cNvPr id="32" name="Straight Arrow Connector 31"/>
            <p:cNvCxnSpPr/>
            <p:nvPr/>
          </p:nvCxnSpPr>
          <p:spPr>
            <a:xfrm rot="16200000" flipH="1">
              <a:off x="1333245" y="3847946"/>
              <a:ext cx="631703" cy="70789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2233613" y="5251450"/>
            <a:ext cx="6905625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Tx/>
              <a:buChar char="-"/>
              <a:tabLst>
                <a:tab pos="341313" algn="l"/>
              </a:tabLst>
            </a:pPr>
            <a:r>
              <a:rPr lang="en-GB" sz="4000" i="1" dirty="0"/>
              <a:t>F</a:t>
            </a:r>
            <a:r>
              <a:rPr lang="en-GB" sz="4000" i="1" baseline="-25000" dirty="0"/>
              <a:t>CB</a:t>
            </a:r>
            <a:r>
              <a:rPr lang="en-GB" sz="4000" dirty="0"/>
              <a:t> – </a:t>
            </a:r>
            <a:r>
              <a:rPr lang="en-GB" sz="4000" i="1" dirty="0"/>
              <a:t>F</a:t>
            </a:r>
            <a:r>
              <a:rPr lang="en-GB" sz="4000" i="1" baseline="-25000" dirty="0"/>
              <a:t>CG</a:t>
            </a:r>
            <a:r>
              <a:rPr lang="en-GB" sz="4000" dirty="0"/>
              <a:t>cos</a:t>
            </a:r>
            <a:r>
              <a:rPr lang="el-GR" sz="4000" i="1" dirty="0"/>
              <a:t>θ</a:t>
            </a:r>
            <a:r>
              <a:rPr lang="en-US" sz="4000" i="1" dirty="0"/>
              <a:t> </a:t>
            </a:r>
            <a:r>
              <a:rPr lang="en-US" sz="4000" dirty="0"/>
              <a:t>+ </a:t>
            </a:r>
            <a:r>
              <a:rPr lang="en-US" sz="4000" i="1" dirty="0"/>
              <a:t>F</a:t>
            </a:r>
            <a:r>
              <a:rPr lang="en-US" sz="4000" i="1" baseline="-25000" dirty="0"/>
              <a:t>CF</a:t>
            </a:r>
            <a:r>
              <a:rPr lang="en-US" sz="4000" dirty="0"/>
              <a:t>cos</a:t>
            </a:r>
            <a:r>
              <a:rPr lang="el-GR" sz="4000" i="1" dirty="0"/>
              <a:t>θ</a:t>
            </a:r>
            <a:r>
              <a:rPr lang="en-US" sz="4000" i="1" dirty="0"/>
              <a:t> </a:t>
            </a:r>
            <a:r>
              <a:rPr lang="en-GB" sz="4000" dirty="0"/>
              <a:t>= 0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F</a:t>
            </a:r>
            <a:r>
              <a:rPr lang="en-GB" sz="4000" i="1" baseline="-25000" dirty="0"/>
              <a:t>CB</a:t>
            </a:r>
            <a:r>
              <a:rPr lang="en-GB" sz="4000" dirty="0"/>
              <a:t> = –2</a:t>
            </a:r>
            <a:r>
              <a:rPr lang="en-GB" sz="4000" i="1" dirty="0"/>
              <a:t>F</a:t>
            </a:r>
            <a:r>
              <a:rPr lang="en-GB" sz="4000" i="1" baseline="-25000" dirty="0"/>
              <a:t>CG</a:t>
            </a:r>
            <a:r>
              <a:rPr lang="en-GB" sz="4000" dirty="0"/>
              <a:t>cos</a:t>
            </a:r>
            <a:r>
              <a:rPr lang="el-GR" sz="4000" i="1" dirty="0"/>
              <a:t>θ</a:t>
            </a:r>
            <a:r>
              <a:rPr lang="en-US" sz="4000" i="1" dirty="0"/>
              <a:t> = </a:t>
            </a:r>
            <a:r>
              <a:rPr lang="en-US" sz="4000" dirty="0"/>
              <a:t>10 </a:t>
            </a:r>
            <a:r>
              <a:rPr lang="en-US" sz="4000" dirty="0"/>
              <a:t>kN</a:t>
            </a:r>
            <a:endParaRPr lang="en-GB" sz="4000" i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6" grpId="0"/>
      <p:bldP spid="33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GB" dirty="0" smtClean="0"/>
              <a:t>Method of Joints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28600" y="1524000"/>
            <a:ext cx="4443413" cy="1376363"/>
            <a:chOff x="1423988" y="2509838"/>
            <a:chExt cx="6296025" cy="1838325"/>
          </a:xfrm>
        </p:grpSpPr>
        <p:pic>
          <p:nvPicPr>
            <p:cNvPr id="95247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-40000"/>
            </a:blip>
            <a:srcRect/>
            <a:stretch>
              <a:fillRect/>
            </a:stretch>
          </p:blipFill>
          <p:spPr bwMode="auto">
            <a:xfrm>
              <a:off x="1423988" y="2509838"/>
              <a:ext cx="6296025" cy="1838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" name="Straight Arrow Connector 5"/>
            <p:cNvCxnSpPr>
              <a:endCxn id="66562" idx="2"/>
            </p:cNvCxnSpPr>
            <p:nvPr/>
          </p:nvCxnSpPr>
          <p:spPr>
            <a:xfrm rot="16200000" flipH="1">
              <a:off x="4302719" y="4077757"/>
              <a:ext cx="538563" cy="224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8"/>
          <p:cNvGrpSpPr>
            <a:grpSpLocks/>
          </p:cNvGrpSpPr>
          <p:nvPr/>
        </p:nvGrpSpPr>
        <p:grpSpPr bwMode="auto">
          <a:xfrm>
            <a:off x="6407150" y="1219200"/>
            <a:ext cx="2362200" cy="1835150"/>
            <a:chOff x="6407024" y="1219200"/>
            <a:chExt cx="2362200" cy="1834753"/>
          </a:xfrm>
        </p:grpSpPr>
        <p:sp>
          <p:nvSpPr>
            <p:cNvPr id="8" name="Oval 7"/>
            <p:cNvSpPr/>
            <p:nvPr/>
          </p:nvSpPr>
          <p:spPr>
            <a:xfrm>
              <a:off x="7924674" y="2444485"/>
              <a:ext cx="152400" cy="15236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864224" y="2520668"/>
              <a:ext cx="1066800" cy="158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>
              <a:off x="7245224" y="1911200"/>
              <a:ext cx="762000" cy="609468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8" idx="0"/>
            </p:cNvCxnSpPr>
            <p:nvPr/>
          </p:nvCxnSpPr>
          <p:spPr>
            <a:xfrm rot="5400000" flipH="1" flipV="1">
              <a:off x="7696934" y="2138957"/>
              <a:ext cx="609468" cy="1588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244" name="TextBox 20"/>
            <p:cNvSpPr txBox="1">
              <a:spLocks noChangeArrowheads="1"/>
            </p:cNvSpPr>
            <p:nvPr/>
          </p:nvSpPr>
          <p:spPr bwMode="auto">
            <a:xfrm>
              <a:off x="6407024" y="2438400"/>
              <a:ext cx="78707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FG</a:t>
              </a:r>
            </a:p>
          </p:txBody>
        </p:sp>
        <p:sp>
          <p:nvSpPr>
            <p:cNvPr id="95245" name="TextBox 24"/>
            <p:cNvSpPr txBox="1">
              <a:spLocks noChangeArrowheads="1"/>
            </p:cNvSpPr>
            <p:nvPr/>
          </p:nvSpPr>
          <p:spPr bwMode="auto">
            <a:xfrm>
              <a:off x="6559424" y="1371601"/>
              <a:ext cx="10668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FC</a:t>
              </a:r>
              <a:endParaRPr lang="en-GB" sz="4000" i="1" dirty="0"/>
            </a:p>
          </p:txBody>
        </p:sp>
        <p:sp>
          <p:nvSpPr>
            <p:cNvPr id="95246" name="TextBox 25"/>
            <p:cNvSpPr txBox="1">
              <a:spLocks noChangeArrowheads="1"/>
            </p:cNvSpPr>
            <p:nvPr/>
          </p:nvSpPr>
          <p:spPr bwMode="auto">
            <a:xfrm>
              <a:off x="7626224" y="1219200"/>
              <a:ext cx="11430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>
                  <a:solidFill>
                    <a:srgbClr val="002060"/>
                  </a:solidFill>
                </a:rPr>
                <a:t>R</a:t>
              </a:r>
              <a:r>
                <a:rPr lang="en-GB" sz="4000" i="1" baseline="-25000" dirty="0">
                  <a:solidFill>
                    <a:srgbClr val="002060"/>
                  </a:solidFill>
                </a:rPr>
                <a:t>B,V</a:t>
              </a:r>
              <a:endParaRPr lang="en-GB" sz="4000" i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57200" y="3048000"/>
            <a:ext cx="6962775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∑</a:t>
            </a:r>
            <a:r>
              <a:rPr lang="en-GB" sz="4000" i="1" dirty="0"/>
              <a:t>F</a:t>
            </a:r>
            <a:r>
              <a:rPr lang="en-GB" sz="4000" i="1" baseline="-25000" dirty="0"/>
              <a:t>V</a:t>
            </a:r>
            <a:r>
              <a:rPr lang="en-GB" sz="4000" i="1" dirty="0"/>
              <a:t> = R</a:t>
            </a:r>
            <a:r>
              <a:rPr lang="en-GB" sz="4000" i="1" baseline="-25000" dirty="0"/>
              <a:t>B,V </a:t>
            </a:r>
            <a:r>
              <a:rPr lang="en-GB" sz="4000" i="1" dirty="0"/>
              <a:t>+</a:t>
            </a:r>
            <a:r>
              <a:rPr lang="en-GB" sz="4000" dirty="0"/>
              <a:t>(3/5)</a:t>
            </a:r>
            <a:r>
              <a:rPr lang="en-GB" sz="4000" i="1" dirty="0"/>
              <a:t>F</a:t>
            </a:r>
            <a:r>
              <a:rPr lang="en-GB" sz="4000" i="1" baseline="-25000" dirty="0"/>
              <a:t>FC</a:t>
            </a:r>
            <a:r>
              <a:rPr lang="en-GB" sz="4000" i="1" dirty="0"/>
              <a:t> = </a:t>
            </a:r>
            <a:r>
              <a:rPr lang="en-GB" sz="4000" dirty="0"/>
              <a:t>0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 or, </a:t>
            </a:r>
            <a:r>
              <a:rPr lang="en-GB" sz="4000" i="1" dirty="0"/>
              <a:t>R</a:t>
            </a:r>
            <a:r>
              <a:rPr lang="en-GB" sz="4000" i="1" baseline="-25000" dirty="0"/>
              <a:t>B,V </a:t>
            </a:r>
            <a:r>
              <a:rPr lang="en-GB" sz="4000" i="1" dirty="0"/>
              <a:t>= - </a:t>
            </a:r>
            <a:r>
              <a:rPr lang="en-GB" sz="4000" dirty="0"/>
              <a:t>(3/5)</a:t>
            </a:r>
            <a:r>
              <a:rPr lang="en-GB" sz="4000" i="1" dirty="0"/>
              <a:t>F</a:t>
            </a:r>
            <a:r>
              <a:rPr lang="en-GB" sz="4000" i="1" baseline="-25000" dirty="0"/>
              <a:t>FC</a:t>
            </a:r>
            <a:r>
              <a:rPr lang="en-GB" sz="4000" i="1" dirty="0"/>
              <a:t> = + 7.5 </a:t>
            </a:r>
            <a:r>
              <a:rPr lang="en-GB" sz="4000" i="1" dirty="0"/>
              <a:t>kN</a:t>
            </a:r>
            <a:endParaRPr lang="en-GB" sz="4000" dirty="0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152400" y="4787900"/>
            <a:ext cx="6386513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∑</a:t>
            </a:r>
            <a:r>
              <a:rPr lang="en-GB" sz="4000" i="1" dirty="0"/>
              <a:t>F</a:t>
            </a:r>
            <a:r>
              <a:rPr lang="en-GB" sz="4000" i="1" baseline="-25000" dirty="0"/>
              <a:t>H</a:t>
            </a:r>
            <a:r>
              <a:rPr lang="en-GB" sz="4000" i="1" dirty="0"/>
              <a:t> = -</a:t>
            </a:r>
            <a:r>
              <a:rPr lang="en-GB" sz="4000" dirty="0"/>
              <a:t>(4/5)</a:t>
            </a:r>
            <a:r>
              <a:rPr lang="en-GB" sz="4000" i="1" dirty="0"/>
              <a:t>F</a:t>
            </a:r>
            <a:r>
              <a:rPr lang="en-GB" sz="4000" i="1" baseline="-25000" dirty="0"/>
              <a:t>FC </a:t>
            </a:r>
            <a:r>
              <a:rPr lang="en-GB" sz="4000" i="1" dirty="0"/>
              <a:t>-</a:t>
            </a:r>
            <a:r>
              <a:rPr lang="en-GB" sz="4000" i="1" baseline="-25000" dirty="0"/>
              <a:t> </a:t>
            </a:r>
            <a:r>
              <a:rPr lang="en-GB" sz="4000" i="1" dirty="0"/>
              <a:t> F</a:t>
            </a:r>
            <a:r>
              <a:rPr lang="en-GB" sz="4000" i="1" baseline="-25000" dirty="0"/>
              <a:t>FG </a:t>
            </a:r>
            <a:r>
              <a:rPr lang="en-GB" sz="4000" i="1" dirty="0"/>
              <a:t>= </a:t>
            </a:r>
            <a:r>
              <a:rPr lang="en-GB" sz="4000" dirty="0"/>
              <a:t>0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 or, </a:t>
            </a:r>
            <a:r>
              <a:rPr lang="en-GB" sz="4000" i="1" dirty="0"/>
              <a:t>F</a:t>
            </a:r>
            <a:r>
              <a:rPr lang="en-GB" sz="4000" i="1" baseline="-25000" dirty="0"/>
              <a:t>FG</a:t>
            </a:r>
            <a:r>
              <a:rPr lang="en-GB" sz="4000" i="1" dirty="0"/>
              <a:t> = - </a:t>
            </a:r>
            <a:r>
              <a:rPr lang="en-GB" sz="4000" dirty="0"/>
              <a:t>(4 /5)</a:t>
            </a:r>
            <a:r>
              <a:rPr lang="en-GB" sz="4000" i="1" dirty="0"/>
              <a:t>F</a:t>
            </a:r>
            <a:r>
              <a:rPr lang="en-GB" sz="4000" i="1" baseline="-25000" dirty="0"/>
              <a:t>FC </a:t>
            </a:r>
            <a:r>
              <a:rPr lang="en-GB" sz="4000" i="1" dirty="0"/>
              <a:t>= </a:t>
            </a:r>
            <a:r>
              <a:rPr lang="en-GB" sz="4000" dirty="0"/>
              <a:t>10 </a:t>
            </a:r>
            <a:r>
              <a:rPr lang="en-GB" sz="4000" dirty="0"/>
              <a:t>kN</a:t>
            </a:r>
            <a:endParaRPr lang="en-GB" sz="4000" dirty="0"/>
          </a:p>
        </p:txBody>
      </p:sp>
      <p:sp>
        <p:nvSpPr>
          <p:cNvPr id="31" name="Oval 30"/>
          <p:cNvSpPr/>
          <p:nvPr/>
        </p:nvSpPr>
        <p:spPr>
          <a:xfrm>
            <a:off x="3810000" y="1905000"/>
            <a:ext cx="1143000" cy="1143000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3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Clamped Support</a:t>
            </a:r>
          </a:p>
        </p:txBody>
      </p:sp>
      <p:pic>
        <p:nvPicPr>
          <p:cNvPr id="96259" name="Picture 3" descr="einspannung1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1295400"/>
            <a:ext cx="2590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60" name="Picture 4" descr="flaschenschalung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95400"/>
            <a:ext cx="2667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6261" name="TextBox 5"/>
          <p:cNvSpPr txBox="1">
            <a:spLocks noChangeArrowheads="1"/>
          </p:cNvSpPr>
          <p:nvPr/>
        </p:nvSpPr>
        <p:spPr bwMode="auto">
          <a:xfrm>
            <a:off x="5334000" y="1371600"/>
            <a:ext cx="3505200" cy="498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ts val="600"/>
              </a:spcBef>
            </a:pPr>
            <a:r>
              <a:rPr lang="en-GB" sz="3600" dirty="0"/>
              <a:t>While  in the pinned support, the member is restrained from translating, in the clamped support, the member cannot even rotate.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Clamped Support...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0" y="1676400"/>
            <a:ext cx="1219200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676400" y="3124200"/>
            <a:ext cx="3657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494213" y="2362200"/>
            <a:ext cx="1525588" cy="1587"/>
          </a:xfrm>
          <a:prstGeom prst="straightConnector1">
            <a:avLst/>
          </a:prstGeom>
          <a:ln w="1270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838200" y="2438400"/>
            <a:ext cx="1828800" cy="1446213"/>
            <a:chOff x="2667000" y="1905000"/>
            <a:chExt cx="1828800" cy="1446550"/>
          </a:xfrm>
        </p:grpSpPr>
        <p:sp>
          <p:nvSpPr>
            <p:cNvPr id="10" name="Left-Right Arrow 9"/>
            <p:cNvSpPr/>
            <p:nvPr/>
          </p:nvSpPr>
          <p:spPr>
            <a:xfrm>
              <a:off x="2667000" y="2514742"/>
              <a:ext cx="1828800" cy="381089"/>
            </a:xfrm>
            <a:prstGeom prst="leftRightArrow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124200" y="1905000"/>
              <a:ext cx="813043" cy="14465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800" b="1" dirty="0">
                  <a:ln w="31550" cmpd="sng">
                    <a:gradFill>
                      <a:gsLst>
                        <a:gs pos="70000">
                          <a:srgbClr val="2D2D8A">
                            <a:shade val="50000"/>
                            <a:satMod val="190000"/>
                          </a:srgbClr>
                        </a:gs>
                        <a:gs pos="0">
                          <a:srgbClr val="2D2D8A">
                            <a:tint val="77000"/>
                            <a:satMod val="180000"/>
                          </a:srgb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2D2D8A">
                      <a:tint val="15000"/>
                      <a:satMod val="200000"/>
                    </a:srgb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x</a:t>
              </a:r>
            </a:p>
          </p:txBody>
        </p:sp>
      </p:grpSp>
      <p:grpSp>
        <p:nvGrpSpPr>
          <p:cNvPr id="3" name="Group 14"/>
          <p:cNvGrpSpPr>
            <a:grpSpLocks/>
          </p:cNvGrpSpPr>
          <p:nvPr/>
        </p:nvGrpSpPr>
        <p:grpSpPr bwMode="auto">
          <a:xfrm rot="5400000">
            <a:off x="1258094" y="2553494"/>
            <a:ext cx="1828800" cy="1446212"/>
            <a:chOff x="2667000" y="1905000"/>
            <a:chExt cx="1828800" cy="1446550"/>
          </a:xfrm>
        </p:grpSpPr>
        <p:sp>
          <p:nvSpPr>
            <p:cNvPr id="16" name="Left-Right Arrow 15"/>
            <p:cNvSpPr/>
            <p:nvPr/>
          </p:nvSpPr>
          <p:spPr>
            <a:xfrm>
              <a:off x="2667000" y="2505215"/>
              <a:ext cx="1828800" cy="381089"/>
            </a:xfrm>
            <a:prstGeom prst="leftRightArrow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124200" y="1905000"/>
              <a:ext cx="813043" cy="1446550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8800" b="1" dirty="0">
                  <a:ln w="31550" cmpd="sng">
                    <a:gradFill>
                      <a:gsLst>
                        <a:gs pos="70000">
                          <a:srgbClr val="2D2D8A">
                            <a:shade val="50000"/>
                            <a:satMod val="190000"/>
                          </a:srgbClr>
                        </a:gs>
                        <a:gs pos="0">
                          <a:srgbClr val="2D2D8A">
                            <a:tint val="77000"/>
                            <a:satMod val="180000"/>
                          </a:srgbClr>
                        </a:gs>
                      </a:gsLst>
                      <a:lin ang="5400000"/>
                    </a:gradFill>
                    <a:prstDash val="solid"/>
                  </a:ln>
                  <a:solidFill>
                    <a:srgbClr val="FF0000"/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x</a:t>
              </a:r>
            </a:p>
          </p:txBody>
        </p:sp>
      </p:grpSp>
      <p:grpSp>
        <p:nvGrpSpPr>
          <p:cNvPr id="6" name="Group 55"/>
          <p:cNvGrpSpPr>
            <a:grpSpLocks/>
          </p:cNvGrpSpPr>
          <p:nvPr/>
        </p:nvGrpSpPr>
        <p:grpSpPr bwMode="auto">
          <a:xfrm rot="-5400000">
            <a:off x="-35719" y="2432844"/>
            <a:ext cx="1565275" cy="1493838"/>
            <a:chOff x="4301994" y="2667000"/>
            <a:chExt cx="1565406" cy="1493167"/>
          </a:xfrm>
        </p:grpSpPr>
        <p:pic>
          <p:nvPicPr>
            <p:cNvPr id="97291" name="Picture 1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01994" y="3276600"/>
              <a:ext cx="1565406" cy="883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Rectangle 11"/>
            <p:cNvSpPr/>
            <p:nvPr/>
          </p:nvSpPr>
          <p:spPr>
            <a:xfrm>
              <a:off x="4953001" y="2667000"/>
              <a:ext cx="600958" cy="144655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US" sz="8800" b="1" dirty="0">
                  <a:ln w="31550" cmpd="sng">
                    <a:gradFill>
                      <a:gsLst>
                        <a:gs pos="70000">
                          <a:schemeClr val="accent6">
                            <a:shade val="50000"/>
                            <a:satMod val="190000"/>
                          </a:schemeClr>
                        </a:gs>
                        <a:gs pos="0">
                          <a:schemeClr val="accent6">
                            <a:tint val="77000"/>
                            <a:satMod val="180000"/>
                          </a:schemeClr>
                        </a:gs>
                      </a:gsLst>
                      <a:lin ang="5400000"/>
                    </a:gradFill>
                    <a:prstDash val="solid"/>
                  </a:ln>
                  <a:solidFill>
                    <a:schemeClr val="accent6">
                      <a:tint val="15000"/>
                      <a:satMod val="200000"/>
                    </a:schemeClr>
                  </a:solidFill>
                  <a:effectLst>
                    <a:outerShdw blurRad="50800" dist="40000" dir="5400000" algn="tl" rotWithShape="0">
                      <a:srgbClr val="000000">
                        <a:shade val="5000"/>
                        <a:satMod val="120000"/>
                        <a:alpha val="33000"/>
                      </a:srgbClr>
                    </a:outerShdw>
                  </a:effectLst>
                </a:rPr>
                <a:t>x</a:t>
              </a:r>
            </a:p>
          </p:txBody>
        </p:sp>
      </p:grpSp>
      <p:sp>
        <p:nvSpPr>
          <p:cNvPr id="57" name="TextBox 56"/>
          <p:cNvSpPr txBox="1">
            <a:spLocks noChangeArrowheads="1"/>
          </p:cNvSpPr>
          <p:nvPr/>
        </p:nvSpPr>
        <p:spPr bwMode="auto">
          <a:xfrm>
            <a:off x="2590800" y="3429000"/>
            <a:ext cx="64008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buFont typeface="Arial" charset="0"/>
              <a:buChar char="•"/>
            </a:pPr>
            <a:r>
              <a:rPr lang="en-GB" sz="4000" dirty="0"/>
              <a:t>Cannot translate,</a:t>
            </a:r>
          </a:p>
          <a:p>
            <a:pPr marL="341313" indent="-341313">
              <a:spcBef>
                <a:spcPts val="600"/>
              </a:spcBef>
              <a:buFont typeface="Arial" charset="0"/>
              <a:buChar char="•"/>
            </a:pPr>
            <a:r>
              <a:rPr lang="en-GB" sz="4000" dirty="0"/>
              <a:t> Cannot rotate.</a:t>
            </a:r>
          </a:p>
          <a:p>
            <a:pPr marL="341313" indent="-341313">
              <a:spcBef>
                <a:spcPts val="600"/>
              </a:spcBef>
            </a:pPr>
            <a:endParaRPr lang="en-GB" sz="100" dirty="0"/>
          </a:p>
          <a:p>
            <a:pPr marL="341313" indent="-341313">
              <a:spcBef>
                <a:spcPts val="600"/>
              </a:spcBef>
            </a:pPr>
            <a:r>
              <a:rPr lang="en-GB" sz="5400" i="1" dirty="0">
                <a:solidFill>
                  <a:srgbClr val="002060"/>
                </a:solidFill>
              </a:rPr>
              <a:t>No </a:t>
            </a:r>
            <a:r>
              <a:rPr lang="en-GB" sz="5400" i="1" dirty="0">
                <a:solidFill>
                  <a:srgbClr val="002060"/>
                </a:solidFill>
              </a:rPr>
              <a:t>DoF</a:t>
            </a:r>
            <a:r>
              <a:rPr lang="en-GB" sz="5400" i="1" dirty="0">
                <a:solidFill>
                  <a:srgbClr val="002060"/>
                </a:solidFill>
              </a:rPr>
              <a:t> at all.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381000" y="5867400"/>
            <a:ext cx="59880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Also called </a:t>
            </a:r>
            <a:r>
              <a:rPr lang="en-GB" sz="4000" i="1" dirty="0"/>
              <a:t>built-in</a:t>
            </a:r>
            <a:r>
              <a:rPr lang="en-GB" sz="4000" dirty="0"/>
              <a:t>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18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62000" y="1676400"/>
            <a:ext cx="1219200" cy="3581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  <a:p>
            <a:pPr algn="ctr">
              <a:defRPr/>
            </a:pP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1676400" y="3124200"/>
            <a:ext cx="3657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4494213" y="2362200"/>
            <a:ext cx="1525588" cy="1587"/>
          </a:xfrm>
          <a:prstGeom prst="straightConnector1">
            <a:avLst/>
          </a:prstGeom>
          <a:ln w="1270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309" name="TextBox 8"/>
          <p:cNvSpPr txBox="1">
            <a:spLocks noChangeArrowheads="1"/>
          </p:cNvSpPr>
          <p:nvPr/>
        </p:nvSpPr>
        <p:spPr bwMode="auto">
          <a:xfrm>
            <a:off x="5334000" y="1371600"/>
            <a:ext cx="381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P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4991100" y="3924300"/>
            <a:ext cx="534988" cy="1588"/>
          </a:xfrm>
          <a:prstGeom prst="lin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981200" y="3962400"/>
            <a:ext cx="3276600" cy="1588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838200" y="1981200"/>
            <a:ext cx="2514600" cy="2211388"/>
            <a:chOff x="838200" y="1981200"/>
            <a:chExt cx="2514665" cy="2210594"/>
          </a:xfrm>
        </p:grpSpPr>
        <p:cxnSp>
          <p:nvCxnSpPr>
            <p:cNvPr id="10" name="Straight Connector 9"/>
            <p:cNvCxnSpPr/>
            <p:nvPr/>
          </p:nvCxnSpPr>
          <p:spPr>
            <a:xfrm rot="5400000">
              <a:off x="1675746" y="3886309"/>
              <a:ext cx="609381" cy="1587"/>
            </a:xfrm>
            <a:prstGeom prst="line">
              <a:avLst/>
            </a:prstGeom>
            <a:ln w="12700"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332" name="TextBox 12"/>
            <p:cNvSpPr txBox="1">
              <a:spLocks noChangeArrowheads="1"/>
            </p:cNvSpPr>
            <p:nvPr/>
          </p:nvSpPr>
          <p:spPr bwMode="auto">
            <a:xfrm>
              <a:off x="3352800" y="3429000"/>
              <a:ext cx="65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endParaRPr lang="en-GB" sz="4000" i="1" dirty="0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1485314" y="2780219"/>
              <a:ext cx="990244" cy="158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981230" y="3274548"/>
              <a:ext cx="914424" cy="158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22"/>
            <p:cNvGrpSpPr>
              <a:grpSpLocks/>
            </p:cNvGrpSpPr>
            <p:nvPr/>
          </p:nvGrpSpPr>
          <p:grpSpPr bwMode="auto">
            <a:xfrm rot="5400000" flipV="1">
              <a:off x="1485900" y="2781300"/>
              <a:ext cx="1066800" cy="990600"/>
              <a:chOff x="6172200" y="2895600"/>
              <a:chExt cx="1752600" cy="1600200"/>
            </a:xfrm>
          </p:grpSpPr>
          <p:sp>
            <p:nvSpPr>
              <p:cNvPr id="21" name="Arc 20"/>
              <p:cNvSpPr/>
              <p:nvPr/>
            </p:nvSpPr>
            <p:spPr>
              <a:xfrm>
                <a:off x="6171752" y="2895627"/>
                <a:ext cx="1676366" cy="1600242"/>
              </a:xfrm>
              <a:prstGeom prst="arc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22" name="Arc 21"/>
              <p:cNvSpPr/>
              <p:nvPr/>
            </p:nvSpPr>
            <p:spPr>
              <a:xfrm flipH="1">
                <a:off x="6247358" y="2895628"/>
                <a:ext cx="1676364" cy="1600242"/>
              </a:xfrm>
              <a:prstGeom prst="arc">
                <a:avLst/>
              </a:prstGeom>
              <a:ln w="50800">
                <a:solidFill>
                  <a:schemeClr val="tx1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</p:grpSp>
        <p:sp>
          <p:nvSpPr>
            <p:cNvPr id="98336" name="TextBox 23"/>
            <p:cNvSpPr txBox="1">
              <a:spLocks noChangeArrowheads="1"/>
            </p:cNvSpPr>
            <p:nvPr/>
          </p:nvSpPr>
          <p:spPr bwMode="auto">
            <a:xfrm>
              <a:off x="2743200" y="2514600"/>
              <a:ext cx="48410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x</a:t>
              </a:r>
              <a:endParaRPr lang="en-GB" sz="4000" i="1" dirty="0"/>
            </a:p>
          </p:txBody>
        </p:sp>
        <p:sp>
          <p:nvSpPr>
            <p:cNvPr id="98337" name="TextBox 24"/>
            <p:cNvSpPr txBox="1">
              <a:spLocks noChangeArrowheads="1"/>
            </p:cNvSpPr>
            <p:nvPr/>
          </p:nvSpPr>
          <p:spPr bwMode="auto">
            <a:xfrm flipH="1">
              <a:off x="838200" y="2895600"/>
              <a:ext cx="99060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M</a:t>
              </a:r>
              <a:r>
                <a:rPr lang="en-GB" sz="4000" i="1" baseline="-25000" dirty="0"/>
                <a:t>z</a:t>
              </a:r>
              <a:endParaRPr lang="en-GB" sz="4000" i="1" dirty="0"/>
            </a:p>
          </p:txBody>
        </p:sp>
        <p:sp>
          <p:nvSpPr>
            <p:cNvPr id="98338" name="TextBox 25"/>
            <p:cNvSpPr txBox="1">
              <a:spLocks noChangeArrowheads="1"/>
            </p:cNvSpPr>
            <p:nvPr/>
          </p:nvSpPr>
          <p:spPr bwMode="auto">
            <a:xfrm>
              <a:off x="2057400" y="1981200"/>
              <a:ext cx="484107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y</a:t>
              </a:r>
              <a:endParaRPr lang="en-GB" sz="4000" i="1" dirty="0"/>
            </a:p>
          </p:txBody>
        </p:sp>
      </p:grp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609600" y="5029200"/>
            <a:ext cx="1371600" cy="1295400"/>
            <a:chOff x="533400" y="3498057"/>
            <a:chExt cx="2085975" cy="2604293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1371171" y="5183188"/>
              <a:ext cx="915028" cy="0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5400000" flipH="1" flipV="1">
              <a:off x="914394" y="4723995"/>
              <a:ext cx="915970" cy="2414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V="1">
              <a:off x="762761" y="5183188"/>
              <a:ext cx="608409" cy="532987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328" name="TextBox 10"/>
            <p:cNvSpPr txBox="1">
              <a:spLocks noChangeArrowheads="1"/>
            </p:cNvSpPr>
            <p:nvPr/>
          </p:nvSpPr>
          <p:spPr bwMode="auto">
            <a:xfrm>
              <a:off x="533400" y="54864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z</a:t>
              </a:r>
            </a:p>
          </p:txBody>
        </p:sp>
        <p:sp>
          <p:nvSpPr>
            <p:cNvPr id="98329" name="TextBox 11"/>
            <p:cNvSpPr txBox="1">
              <a:spLocks noChangeArrowheads="1"/>
            </p:cNvSpPr>
            <p:nvPr/>
          </p:nvSpPr>
          <p:spPr bwMode="auto">
            <a:xfrm>
              <a:off x="2362200" y="4800600"/>
              <a:ext cx="257175" cy="61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x</a:t>
              </a:r>
            </a:p>
          </p:txBody>
        </p:sp>
        <p:sp>
          <p:nvSpPr>
            <p:cNvPr id="98330" name="TextBox 12"/>
            <p:cNvSpPr txBox="1">
              <a:spLocks noChangeArrowheads="1"/>
            </p:cNvSpPr>
            <p:nvPr/>
          </p:nvSpPr>
          <p:spPr bwMode="auto">
            <a:xfrm>
              <a:off x="1460500" y="3498057"/>
              <a:ext cx="115889" cy="1225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y</a:t>
              </a:r>
            </a:p>
          </p:txBody>
        </p:sp>
      </p:grpSp>
      <p:sp>
        <p:nvSpPr>
          <p:cNvPr id="983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pic>
        <p:nvPicPr>
          <p:cNvPr id="7065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43600" y="4114800"/>
            <a:ext cx="25908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6" name="Rectangle 3"/>
          <p:cNvSpPr>
            <a:spLocks noChangeArrowheads="1"/>
          </p:cNvSpPr>
          <p:nvPr/>
        </p:nvSpPr>
        <p:spPr bwMode="auto">
          <a:xfrm>
            <a:off x="0" y="11430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9831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19800" y="2514600"/>
            <a:ext cx="22193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8319" name="Rectangle 6"/>
          <p:cNvSpPr>
            <a:spLocks noChangeArrowheads="1"/>
          </p:cNvSpPr>
          <p:nvPr/>
        </p:nvSpPr>
        <p:spPr bwMode="auto">
          <a:xfrm>
            <a:off x="0" y="12001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 dirty="0"/>
          </a:p>
        </p:txBody>
      </p:sp>
      <p:sp>
        <p:nvSpPr>
          <p:cNvPr id="98320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112" tIns="914112" rIns="914112" bIns="914112" anchor="ctr">
            <a:spAutoFit/>
          </a:bodyPr>
          <a:lstStyle/>
          <a:p>
            <a:endParaRPr lang="en-GB" dirty="0"/>
          </a:p>
        </p:txBody>
      </p:sp>
      <p:pic>
        <p:nvPicPr>
          <p:cNvPr id="70663" name="Picture 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981700" y="3352800"/>
            <a:ext cx="12573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2895600" y="5181600"/>
            <a:ext cx="4905375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Statically determinate</a:t>
            </a:r>
          </a:p>
        </p:txBody>
      </p:sp>
      <p:sp>
        <p:nvSpPr>
          <p:cNvPr id="983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Clamped Support...</a:t>
            </a:r>
          </a:p>
        </p:txBody>
      </p:sp>
      <p:sp>
        <p:nvSpPr>
          <p:cNvPr id="98324" name="TextBox 36"/>
          <p:cNvSpPr txBox="1">
            <a:spLocks noChangeArrowheads="1"/>
          </p:cNvSpPr>
          <p:nvPr/>
        </p:nvSpPr>
        <p:spPr bwMode="auto">
          <a:xfrm>
            <a:off x="3733800" y="3956050"/>
            <a:ext cx="28575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/>
              <a:t>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Example: Pinned Truss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989013" y="1296988"/>
            <a:ext cx="763587" cy="762000"/>
            <a:chOff x="989806" y="1296194"/>
            <a:chExt cx="762794" cy="762794"/>
          </a:xfrm>
        </p:grpSpPr>
        <p:cxnSp>
          <p:nvCxnSpPr>
            <p:cNvPr id="16" name="Straight Arrow Connector 15"/>
            <p:cNvCxnSpPr/>
            <p:nvPr/>
          </p:nvCxnSpPr>
          <p:spPr>
            <a:xfrm rot="5400000" flipH="1" flipV="1">
              <a:off x="609202" y="1676798"/>
              <a:ext cx="762794" cy="1585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991391" y="2057398"/>
              <a:ext cx="761209" cy="1590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8"/>
          <p:cNvGrpSpPr>
            <a:grpSpLocks/>
          </p:cNvGrpSpPr>
          <p:nvPr/>
        </p:nvGrpSpPr>
        <p:grpSpPr bwMode="auto">
          <a:xfrm>
            <a:off x="381000" y="1905000"/>
            <a:ext cx="4159250" cy="4273550"/>
            <a:chOff x="381000" y="1905000"/>
            <a:chExt cx="4159510" cy="4273153"/>
          </a:xfrm>
        </p:grpSpPr>
        <p:cxnSp>
          <p:nvCxnSpPr>
            <p:cNvPr id="28" name="Straight Arrow Connector 27"/>
            <p:cNvCxnSpPr/>
            <p:nvPr/>
          </p:nvCxnSpPr>
          <p:spPr>
            <a:xfrm rot="5400000">
              <a:off x="3503879" y="5105103"/>
              <a:ext cx="915903" cy="1587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3"/>
            <p:cNvGrpSpPr>
              <a:grpSpLocks/>
            </p:cNvGrpSpPr>
            <p:nvPr/>
          </p:nvGrpSpPr>
          <p:grpSpPr bwMode="auto">
            <a:xfrm>
              <a:off x="381000" y="1905000"/>
              <a:ext cx="4104094" cy="3053953"/>
              <a:chOff x="381000" y="1905000"/>
              <a:chExt cx="4104094" cy="3053953"/>
            </a:xfrm>
          </p:grpSpPr>
          <p:grpSp>
            <p:nvGrpSpPr>
              <p:cNvPr id="5" name="Group 13"/>
              <p:cNvGrpSpPr>
                <a:grpSpLocks/>
              </p:cNvGrpSpPr>
              <p:nvPr/>
            </p:nvGrpSpPr>
            <p:grpSpPr bwMode="auto">
              <a:xfrm>
                <a:off x="990600" y="2057400"/>
                <a:ext cx="2971800" cy="2590800"/>
                <a:chOff x="1371600" y="2057400"/>
                <a:chExt cx="2971800" cy="2590800"/>
              </a:xfrm>
            </p:grpSpPr>
            <p:cxnSp>
              <p:nvCxnSpPr>
                <p:cNvPr id="11" name="Straight Connector 10"/>
                <p:cNvCxnSpPr/>
                <p:nvPr/>
              </p:nvCxnSpPr>
              <p:spPr>
                <a:xfrm>
                  <a:off x="1371638" y="2057386"/>
                  <a:ext cx="2971986" cy="2590559"/>
                </a:xfrm>
                <a:prstGeom prst="line">
                  <a:avLst/>
                </a:prstGeom>
                <a:ln w="50800">
                  <a:solidFill>
                    <a:schemeClr val="bg2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>
                <a:xfrm rot="10800000">
                  <a:off x="1371638" y="4571752"/>
                  <a:ext cx="2971986" cy="76193"/>
                </a:xfrm>
                <a:prstGeom prst="line">
                  <a:avLst/>
                </a:prstGeom>
                <a:ln w="50800">
                  <a:solidFill>
                    <a:schemeClr val="bg2">
                      <a:lumMod val="7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341" name="TextBox 29"/>
              <p:cNvSpPr txBox="1">
                <a:spLocks noChangeArrowheads="1"/>
              </p:cNvSpPr>
              <p:nvPr/>
            </p:nvSpPr>
            <p:spPr bwMode="auto">
              <a:xfrm>
                <a:off x="609600" y="1905000"/>
                <a:ext cx="341440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i="1" dirty="0"/>
                  <a:t>B</a:t>
                </a:r>
              </a:p>
            </p:txBody>
          </p:sp>
          <p:sp>
            <p:nvSpPr>
              <p:cNvPr id="99342" name="TextBox 30"/>
              <p:cNvSpPr txBox="1">
                <a:spLocks noChangeArrowheads="1"/>
              </p:cNvSpPr>
              <p:nvPr/>
            </p:nvSpPr>
            <p:spPr bwMode="auto">
              <a:xfrm>
                <a:off x="381000" y="4343400"/>
                <a:ext cx="370294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i="1" dirty="0"/>
                  <a:t>C</a:t>
                </a:r>
              </a:p>
            </p:txBody>
          </p:sp>
          <p:sp>
            <p:nvSpPr>
              <p:cNvPr id="99343" name="TextBox 31"/>
              <p:cNvSpPr txBox="1">
                <a:spLocks noChangeArrowheads="1"/>
              </p:cNvSpPr>
              <p:nvPr/>
            </p:nvSpPr>
            <p:spPr bwMode="auto">
              <a:xfrm>
                <a:off x="4114800" y="4191000"/>
                <a:ext cx="370294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i="1" dirty="0"/>
                  <a:t>D</a:t>
                </a:r>
              </a:p>
            </p:txBody>
          </p:sp>
        </p:grpSp>
        <p:sp>
          <p:nvSpPr>
            <p:cNvPr id="99339" name="TextBox 32"/>
            <p:cNvSpPr txBox="1">
              <a:spLocks noChangeArrowheads="1"/>
            </p:cNvSpPr>
            <p:nvPr/>
          </p:nvSpPr>
          <p:spPr bwMode="auto">
            <a:xfrm>
              <a:off x="3200400" y="5562600"/>
              <a:ext cx="134011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20 </a:t>
              </a:r>
              <a:r>
                <a:rPr lang="en-GB" sz="4000" dirty="0"/>
                <a:t>kN</a:t>
              </a:r>
              <a:endParaRPr lang="en-GB" sz="4000" dirty="0"/>
            </a:p>
          </p:txBody>
        </p:sp>
      </p:grpSp>
      <p:pic>
        <p:nvPicPr>
          <p:cNvPr id="99333" name="Picture 36" descr="scan0001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48000" contrast="76000"/>
            <a:grayscl/>
          </a:blip>
          <a:srcRect/>
          <a:stretch>
            <a:fillRect/>
          </a:stretch>
        </p:blipFill>
        <p:spPr bwMode="auto">
          <a:xfrm>
            <a:off x="5257800" y="1320800"/>
            <a:ext cx="3886200" cy="553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5"/>
          <p:cNvGrpSpPr>
            <a:grpSpLocks/>
          </p:cNvGrpSpPr>
          <p:nvPr/>
        </p:nvGrpSpPr>
        <p:grpSpPr bwMode="auto">
          <a:xfrm>
            <a:off x="990600" y="3886200"/>
            <a:ext cx="609600" cy="687388"/>
            <a:chOff x="990600" y="3886200"/>
            <a:chExt cx="609600" cy="687388"/>
          </a:xfrm>
        </p:grpSpPr>
        <p:cxnSp>
          <p:nvCxnSpPr>
            <p:cNvPr id="21" name="Straight Arrow Connector 20"/>
            <p:cNvCxnSpPr/>
            <p:nvPr/>
          </p:nvCxnSpPr>
          <p:spPr>
            <a:xfrm rot="5400000" flipH="1" flipV="1">
              <a:off x="648494" y="4228306"/>
              <a:ext cx="685800" cy="1588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990600" y="4572000"/>
              <a:ext cx="609600" cy="1588"/>
            </a:xfrm>
            <a:prstGeom prst="straightConnector1">
              <a:avLst/>
            </a:prstGeom>
            <a:ln w="50800"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Example: Pinned Truss...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5192713" y="1746250"/>
            <a:ext cx="3875087" cy="2901950"/>
            <a:chOff x="4735106" y="1752600"/>
            <a:chExt cx="3875494" cy="2901553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5116146" y="1904979"/>
              <a:ext cx="2972112" cy="2590446"/>
            </a:xfrm>
            <a:prstGeom prst="line">
              <a:avLst/>
            </a:prstGeom>
            <a:ln w="50800">
              <a:solidFill>
                <a:schemeClr val="bg2">
                  <a:lumMod val="75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95" name="TextBox 20"/>
            <p:cNvSpPr txBox="1">
              <a:spLocks noChangeArrowheads="1"/>
            </p:cNvSpPr>
            <p:nvPr/>
          </p:nvSpPr>
          <p:spPr bwMode="auto">
            <a:xfrm>
              <a:off x="4735106" y="1752600"/>
              <a:ext cx="34144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B</a:t>
              </a:r>
            </a:p>
          </p:txBody>
        </p:sp>
        <p:sp>
          <p:nvSpPr>
            <p:cNvPr id="100396" name="TextBox 21"/>
            <p:cNvSpPr txBox="1">
              <a:spLocks noChangeArrowheads="1"/>
            </p:cNvSpPr>
            <p:nvPr/>
          </p:nvSpPr>
          <p:spPr bwMode="auto">
            <a:xfrm>
              <a:off x="8240306" y="4038600"/>
              <a:ext cx="37029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D</a:t>
              </a:r>
            </a:p>
          </p:txBody>
        </p:sp>
      </p:grpSp>
      <p:grpSp>
        <p:nvGrpSpPr>
          <p:cNvPr id="3" name="Group 43"/>
          <p:cNvGrpSpPr>
            <a:grpSpLocks/>
          </p:cNvGrpSpPr>
          <p:nvPr/>
        </p:nvGrpSpPr>
        <p:grpSpPr bwMode="auto">
          <a:xfrm>
            <a:off x="3994150" y="2667000"/>
            <a:ext cx="1339850" cy="1454150"/>
            <a:chOff x="2895600" y="2819400"/>
            <a:chExt cx="1340110" cy="1453753"/>
          </a:xfrm>
        </p:grpSpPr>
        <p:cxnSp>
          <p:nvCxnSpPr>
            <p:cNvPr id="26" name="Straight Arrow Connector 25"/>
            <p:cNvCxnSpPr/>
            <p:nvPr/>
          </p:nvCxnSpPr>
          <p:spPr>
            <a:xfrm rot="5400000">
              <a:off x="3199086" y="3276475"/>
              <a:ext cx="915738" cy="1587"/>
            </a:xfrm>
            <a:prstGeom prst="straightConnector1">
              <a:avLst/>
            </a:prstGeom>
            <a:ln w="50800"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93" name="TextBox 26"/>
            <p:cNvSpPr txBox="1">
              <a:spLocks noChangeArrowheads="1"/>
            </p:cNvSpPr>
            <p:nvPr/>
          </p:nvSpPr>
          <p:spPr bwMode="auto">
            <a:xfrm>
              <a:off x="2895600" y="3657600"/>
              <a:ext cx="134011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20 </a:t>
              </a:r>
              <a:r>
                <a:rPr lang="en-GB" sz="4000" dirty="0"/>
                <a:t>kN</a:t>
              </a:r>
              <a:endParaRPr lang="en-GB" sz="4000" dirty="0"/>
            </a:p>
          </p:txBody>
        </p:sp>
      </p:grpSp>
      <p:grpSp>
        <p:nvGrpSpPr>
          <p:cNvPr id="4" name="Group 42"/>
          <p:cNvGrpSpPr>
            <a:grpSpLocks/>
          </p:cNvGrpSpPr>
          <p:nvPr/>
        </p:nvGrpSpPr>
        <p:grpSpPr bwMode="auto">
          <a:xfrm>
            <a:off x="4659313" y="2514600"/>
            <a:ext cx="598487" cy="615950"/>
            <a:chOff x="3581400" y="2514600"/>
            <a:chExt cx="598894" cy="615553"/>
          </a:xfrm>
        </p:grpSpPr>
        <p:sp>
          <p:nvSpPr>
            <p:cNvPr id="32" name="Oval 31"/>
            <p:cNvSpPr/>
            <p:nvPr/>
          </p:nvSpPr>
          <p:spPr>
            <a:xfrm>
              <a:off x="3581400" y="2666902"/>
              <a:ext cx="152504" cy="152302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sp>
          <p:nvSpPr>
            <p:cNvPr id="100391" name="TextBox 32"/>
            <p:cNvSpPr txBox="1">
              <a:spLocks noChangeArrowheads="1"/>
            </p:cNvSpPr>
            <p:nvPr/>
          </p:nvSpPr>
          <p:spPr bwMode="auto">
            <a:xfrm>
              <a:off x="3810000" y="2514600"/>
              <a:ext cx="37029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D</a:t>
              </a:r>
            </a:p>
          </p:txBody>
        </p:sp>
      </p:grpSp>
      <p:grpSp>
        <p:nvGrpSpPr>
          <p:cNvPr id="5" name="Group 44"/>
          <p:cNvGrpSpPr>
            <a:grpSpLocks/>
          </p:cNvGrpSpPr>
          <p:nvPr/>
        </p:nvGrpSpPr>
        <p:grpSpPr bwMode="auto">
          <a:xfrm>
            <a:off x="2667000" y="1524000"/>
            <a:ext cx="2057400" cy="1758950"/>
            <a:chOff x="2057400" y="1524000"/>
            <a:chExt cx="2057400" cy="1758553"/>
          </a:xfrm>
        </p:grpSpPr>
        <p:cxnSp>
          <p:nvCxnSpPr>
            <p:cNvPr id="35" name="Straight Arrow Connector 34"/>
            <p:cNvCxnSpPr/>
            <p:nvPr/>
          </p:nvCxnSpPr>
          <p:spPr>
            <a:xfrm rot="16200000" flipH="1" flipV="1">
              <a:off x="3429060" y="2514282"/>
              <a:ext cx="533280" cy="8382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6200000" flipV="1">
              <a:off x="3619595" y="2171537"/>
              <a:ext cx="838011" cy="1524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88" name="TextBox 37"/>
            <p:cNvSpPr txBox="1">
              <a:spLocks noChangeArrowheads="1"/>
            </p:cNvSpPr>
            <p:nvPr/>
          </p:nvSpPr>
          <p:spPr bwMode="auto">
            <a:xfrm>
              <a:off x="2057400" y="2667000"/>
              <a:ext cx="1147750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D,DC</a:t>
              </a:r>
              <a:endParaRPr lang="en-GB" sz="4000" i="1" dirty="0"/>
            </a:p>
          </p:txBody>
        </p:sp>
        <p:sp>
          <p:nvSpPr>
            <p:cNvPr id="100389" name="TextBox 38"/>
            <p:cNvSpPr txBox="1">
              <a:spLocks noChangeArrowheads="1"/>
            </p:cNvSpPr>
            <p:nvPr/>
          </p:nvSpPr>
          <p:spPr bwMode="auto">
            <a:xfrm>
              <a:off x="2362200" y="1524000"/>
              <a:ext cx="112851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D,DB</a:t>
              </a:r>
              <a:endParaRPr lang="en-GB" sz="4000" i="1" dirty="0"/>
            </a:p>
          </p:txBody>
        </p:sp>
      </p:grpSp>
      <p:grpSp>
        <p:nvGrpSpPr>
          <p:cNvPr id="6" name="Group 51"/>
          <p:cNvGrpSpPr>
            <a:grpSpLocks/>
          </p:cNvGrpSpPr>
          <p:nvPr/>
        </p:nvGrpSpPr>
        <p:grpSpPr bwMode="auto">
          <a:xfrm>
            <a:off x="5561013" y="1143000"/>
            <a:ext cx="3619500" cy="3352800"/>
            <a:chOff x="5561806" y="1143000"/>
            <a:chExt cx="3618833" cy="3352800"/>
          </a:xfrm>
        </p:grpSpPr>
        <p:cxnSp>
          <p:nvCxnSpPr>
            <p:cNvPr id="47" name="Straight Arrow Connector 46"/>
            <p:cNvCxnSpPr/>
            <p:nvPr/>
          </p:nvCxnSpPr>
          <p:spPr>
            <a:xfrm rot="16200000" flipV="1">
              <a:off x="8039359" y="4000514"/>
              <a:ext cx="838200" cy="152372"/>
            </a:xfrm>
            <a:prstGeom prst="straightConnector1">
              <a:avLst/>
            </a:prstGeom>
            <a:ln w="50800">
              <a:solidFill>
                <a:schemeClr val="tx1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382" name="TextBox 47"/>
            <p:cNvSpPr txBox="1">
              <a:spLocks noChangeArrowheads="1"/>
            </p:cNvSpPr>
            <p:nvPr/>
          </p:nvSpPr>
          <p:spPr bwMode="auto">
            <a:xfrm>
              <a:off x="8052125" y="2965847"/>
              <a:ext cx="112851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BD,D</a:t>
              </a:r>
              <a:endParaRPr lang="en-GB" sz="4000" i="1" dirty="0"/>
            </a:p>
          </p:txBody>
        </p:sp>
        <p:grpSp>
          <p:nvGrpSpPr>
            <p:cNvPr id="7" name="Group 50"/>
            <p:cNvGrpSpPr>
              <a:grpSpLocks/>
            </p:cNvGrpSpPr>
            <p:nvPr/>
          </p:nvGrpSpPr>
          <p:grpSpPr bwMode="auto">
            <a:xfrm>
              <a:off x="5561806" y="1143000"/>
              <a:ext cx="762794" cy="762794"/>
              <a:chOff x="5561806" y="1143000"/>
              <a:chExt cx="762794" cy="762794"/>
            </a:xfrm>
          </p:grpSpPr>
          <p:cxnSp>
            <p:nvCxnSpPr>
              <p:cNvPr id="49" name="Straight Arrow Connector 48"/>
              <p:cNvCxnSpPr/>
              <p:nvPr/>
            </p:nvCxnSpPr>
            <p:spPr>
              <a:xfrm rot="5400000" flipH="1" flipV="1">
                <a:off x="5181600" y="1523206"/>
                <a:ext cx="762000" cy="1587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>
                <a:off x="5563393" y="1905000"/>
                <a:ext cx="761859" cy="9525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oup 56"/>
          <p:cNvGrpSpPr>
            <a:grpSpLocks/>
          </p:cNvGrpSpPr>
          <p:nvPr/>
        </p:nvGrpSpPr>
        <p:grpSpPr bwMode="auto">
          <a:xfrm>
            <a:off x="5562600" y="1905000"/>
            <a:ext cx="2971800" cy="2590800"/>
            <a:chOff x="5562600" y="1905000"/>
            <a:chExt cx="2971800" cy="2590800"/>
          </a:xfrm>
        </p:grpSpPr>
        <p:cxnSp>
          <p:nvCxnSpPr>
            <p:cNvPr id="54" name="Straight Arrow Connector 53"/>
            <p:cNvCxnSpPr/>
            <p:nvPr/>
          </p:nvCxnSpPr>
          <p:spPr>
            <a:xfrm rot="10800000">
              <a:off x="7772400" y="3810000"/>
              <a:ext cx="762000" cy="6858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5562600" y="1905000"/>
              <a:ext cx="685800" cy="60960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4800600" y="4495800"/>
            <a:ext cx="4038600" cy="192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i="1" dirty="0">
                <a:solidFill>
                  <a:srgbClr val="002060"/>
                </a:solidFill>
              </a:rPr>
              <a:t>BD </a:t>
            </a:r>
            <a:r>
              <a:rPr lang="en-GB" sz="4000" dirty="0">
                <a:solidFill>
                  <a:srgbClr val="002060"/>
                </a:solidFill>
              </a:rPr>
              <a:t>is a 2-force member.</a:t>
            </a:r>
          </a:p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>
                <a:solidFill>
                  <a:srgbClr val="002060"/>
                </a:solidFill>
              </a:rPr>
              <a:t>So is </a:t>
            </a:r>
            <a:r>
              <a:rPr lang="en-GB" sz="4000" i="1" dirty="0">
                <a:solidFill>
                  <a:srgbClr val="002060"/>
                </a:solidFill>
              </a:rPr>
              <a:t>CD</a:t>
            </a:r>
          </a:p>
        </p:txBody>
      </p:sp>
      <p:grpSp>
        <p:nvGrpSpPr>
          <p:cNvPr id="9" name="Group 71"/>
          <p:cNvGrpSpPr>
            <a:grpSpLocks/>
          </p:cNvGrpSpPr>
          <p:nvPr/>
        </p:nvGrpSpPr>
        <p:grpSpPr bwMode="auto">
          <a:xfrm>
            <a:off x="381000" y="1296988"/>
            <a:ext cx="4159250" cy="4881562"/>
            <a:chOff x="381000" y="1296194"/>
            <a:chExt cx="4159510" cy="4881959"/>
          </a:xfrm>
        </p:grpSpPr>
        <p:grpSp>
          <p:nvGrpSpPr>
            <p:cNvPr id="10" name="Group 45"/>
            <p:cNvGrpSpPr>
              <a:grpSpLocks/>
            </p:cNvGrpSpPr>
            <p:nvPr/>
          </p:nvGrpSpPr>
          <p:grpSpPr bwMode="auto">
            <a:xfrm>
              <a:off x="989806" y="1296194"/>
              <a:ext cx="762794" cy="762794"/>
              <a:chOff x="989806" y="1296194"/>
              <a:chExt cx="762794" cy="762794"/>
            </a:xfrm>
          </p:grpSpPr>
          <p:cxnSp>
            <p:nvCxnSpPr>
              <p:cNvPr id="53" name="Straight Arrow Connector 52"/>
              <p:cNvCxnSpPr/>
              <p:nvPr/>
            </p:nvCxnSpPr>
            <p:spPr>
              <a:xfrm rot="5400000" flipH="1" flipV="1">
                <a:off x="608814" y="1676431"/>
                <a:ext cx="762062" cy="1587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/>
              <p:cNvCxnSpPr/>
              <p:nvPr/>
            </p:nvCxnSpPr>
            <p:spPr>
              <a:xfrm>
                <a:off x="990638" y="2056668"/>
                <a:ext cx="762048" cy="1588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57"/>
            <p:cNvGrpSpPr>
              <a:grpSpLocks/>
            </p:cNvGrpSpPr>
            <p:nvPr/>
          </p:nvGrpSpPr>
          <p:grpSpPr bwMode="auto">
            <a:xfrm>
              <a:off x="381000" y="1905000"/>
              <a:ext cx="4159510" cy="4273153"/>
              <a:chOff x="381000" y="1905000"/>
              <a:chExt cx="4159510" cy="4273153"/>
            </a:xfrm>
          </p:grpSpPr>
          <p:cxnSp>
            <p:nvCxnSpPr>
              <p:cNvPr id="60" name="Straight Arrow Connector 59"/>
              <p:cNvCxnSpPr/>
              <p:nvPr/>
            </p:nvCxnSpPr>
            <p:spPr>
              <a:xfrm rot="5400000">
                <a:off x="3503800" y="5104916"/>
                <a:ext cx="916062" cy="1587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" name="Group 33"/>
              <p:cNvGrpSpPr>
                <a:grpSpLocks/>
              </p:cNvGrpSpPr>
              <p:nvPr/>
            </p:nvGrpSpPr>
            <p:grpSpPr bwMode="auto">
              <a:xfrm>
                <a:off x="381000" y="1905000"/>
                <a:ext cx="4104094" cy="3053953"/>
                <a:chOff x="381000" y="1905000"/>
                <a:chExt cx="4104094" cy="3053953"/>
              </a:xfrm>
            </p:grpSpPr>
            <p:grpSp>
              <p:nvGrpSpPr>
                <p:cNvPr id="13" name="Group 13"/>
                <p:cNvGrpSpPr>
                  <a:grpSpLocks/>
                </p:cNvGrpSpPr>
                <p:nvPr/>
              </p:nvGrpSpPr>
              <p:grpSpPr bwMode="auto">
                <a:xfrm>
                  <a:off x="990600" y="2057400"/>
                  <a:ext cx="2971800" cy="2590800"/>
                  <a:chOff x="1371600" y="2057400"/>
                  <a:chExt cx="2971800" cy="2590800"/>
                </a:xfrm>
              </p:grpSpPr>
              <p:cxnSp>
                <p:nvCxnSpPr>
                  <p:cNvPr id="67" name="Straight Connector 66"/>
                  <p:cNvCxnSpPr/>
                  <p:nvPr/>
                </p:nvCxnSpPr>
                <p:spPr>
                  <a:xfrm>
                    <a:off x="1371638" y="2056668"/>
                    <a:ext cx="2971986" cy="2591010"/>
                  </a:xfrm>
                  <a:prstGeom prst="line">
                    <a:avLst/>
                  </a:prstGeom>
                  <a:ln w="50800">
                    <a:solidFill>
                      <a:schemeClr val="bg2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8" name="Straight Connector 67"/>
                  <p:cNvCxnSpPr/>
                  <p:nvPr/>
                </p:nvCxnSpPr>
                <p:spPr>
                  <a:xfrm rot="10800000">
                    <a:off x="1371638" y="4571472"/>
                    <a:ext cx="2971986" cy="76206"/>
                  </a:xfrm>
                  <a:prstGeom prst="line">
                    <a:avLst/>
                  </a:prstGeom>
                  <a:ln w="50800">
                    <a:solidFill>
                      <a:schemeClr val="bg2">
                        <a:lumMod val="75000"/>
                      </a:schemeClr>
                    </a:solidFill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0372" name="TextBox 63"/>
                <p:cNvSpPr txBox="1">
                  <a:spLocks noChangeArrowheads="1"/>
                </p:cNvSpPr>
                <p:nvPr/>
              </p:nvSpPr>
              <p:spPr bwMode="auto">
                <a:xfrm>
                  <a:off x="609600" y="1905000"/>
                  <a:ext cx="341440" cy="6155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341313" indent="-341313">
                    <a:spcBef>
                      <a:spcPts val="600"/>
                    </a:spcBef>
                    <a:tabLst>
                      <a:tab pos="341313" algn="l"/>
                    </a:tabLst>
                  </a:pPr>
                  <a:r>
                    <a:rPr lang="en-GB" sz="4000" i="1" dirty="0"/>
                    <a:t>B</a:t>
                  </a:r>
                </a:p>
              </p:txBody>
            </p:sp>
            <p:sp>
              <p:nvSpPr>
                <p:cNvPr id="100373" name="TextBox 64"/>
                <p:cNvSpPr txBox="1">
                  <a:spLocks noChangeArrowheads="1"/>
                </p:cNvSpPr>
                <p:nvPr/>
              </p:nvSpPr>
              <p:spPr bwMode="auto">
                <a:xfrm>
                  <a:off x="381000" y="4343400"/>
                  <a:ext cx="370294" cy="6155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341313" indent="-341313">
                    <a:spcBef>
                      <a:spcPts val="600"/>
                    </a:spcBef>
                    <a:tabLst>
                      <a:tab pos="341313" algn="l"/>
                    </a:tabLst>
                  </a:pPr>
                  <a:r>
                    <a:rPr lang="en-GB" sz="4000" i="1" dirty="0"/>
                    <a:t>C</a:t>
                  </a:r>
                </a:p>
              </p:txBody>
            </p:sp>
            <p:sp>
              <p:nvSpPr>
                <p:cNvPr id="100374" name="TextBox 65"/>
                <p:cNvSpPr txBox="1">
                  <a:spLocks noChangeArrowheads="1"/>
                </p:cNvSpPr>
                <p:nvPr/>
              </p:nvSpPr>
              <p:spPr bwMode="auto">
                <a:xfrm>
                  <a:off x="4114800" y="4191000"/>
                  <a:ext cx="370294" cy="61555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pPr marL="341313" indent="-341313">
                    <a:spcBef>
                      <a:spcPts val="600"/>
                    </a:spcBef>
                    <a:tabLst>
                      <a:tab pos="341313" algn="l"/>
                    </a:tabLst>
                  </a:pPr>
                  <a:r>
                    <a:rPr lang="en-GB" sz="4000" i="1" dirty="0"/>
                    <a:t>D</a:t>
                  </a:r>
                </a:p>
              </p:txBody>
            </p:sp>
          </p:grpSp>
          <p:sp>
            <p:nvSpPr>
              <p:cNvPr id="100370" name="TextBox 61"/>
              <p:cNvSpPr txBox="1">
                <a:spLocks noChangeArrowheads="1"/>
              </p:cNvSpPr>
              <p:nvPr/>
            </p:nvSpPr>
            <p:spPr bwMode="auto">
              <a:xfrm>
                <a:off x="3200400" y="5562600"/>
                <a:ext cx="1340110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dirty="0"/>
                  <a:t>20 </a:t>
                </a:r>
                <a:r>
                  <a:rPr lang="en-GB" sz="4000" dirty="0"/>
                  <a:t>kN</a:t>
                </a:r>
                <a:endParaRPr lang="en-GB" sz="4000" dirty="0"/>
              </a:p>
            </p:txBody>
          </p:sp>
        </p:grpSp>
        <p:grpSp>
          <p:nvGrpSpPr>
            <p:cNvPr id="14" name="Group 68"/>
            <p:cNvGrpSpPr>
              <a:grpSpLocks/>
            </p:cNvGrpSpPr>
            <p:nvPr/>
          </p:nvGrpSpPr>
          <p:grpSpPr bwMode="auto">
            <a:xfrm>
              <a:off x="990600" y="3886200"/>
              <a:ext cx="609600" cy="687388"/>
              <a:chOff x="990600" y="3886200"/>
              <a:chExt cx="609600" cy="687388"/>
            </a:xfrm>
          </p:grpSpPr>
          <p:cxnSp>
            <p:nvCxnSpPr>
              <p:cNvPr id="70" name="Straight Arrow Connector 69"/>
              <p:cNvCxnSpPr/>
              <p:nvPr/>
            </p:nvCxnSpPr>
            <p:spPr>
              <a:xfrm rot="5400000" flipH="1" flipV="1">
                <a:off x="648504" y="4227751"/>
                <a:ext cx="685856" cy="1588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70"/>
              <p:cNvCxnSpPr/>
              <p:nvPr/>
            </p:nvCxnSpPr>
            <p:spPr>
              <a:xfrm>
                <a:off x="990638" y="4571473"/>
                <a:ext cx="609638" cy="1588"/>
              </a:xfrm>
              <a:prstGeom prst="straightConnector1">
                <a:avLst/>
              </a:prstGeom>
              <a:ln w="5080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 Example: Pinned Truss...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838200" y="3429000"/>
            <a:ext cx="2178050" cy="3276600"/>
            <a:chOff x="3200400" y="2215753"/>
            <a:chExt cx="2178310" cy="3276600"/>
          </a:xfrm>
        </p:grpSpPr>
        <p:grpSp>
          <p:nvGrpSpPr>
            <p:cNvPr id="3" name="Group 70"/>
            <p:cNvGrpSpPr>
              <a:grpSpLocks/>
            </p:cNvGrpSpPr>
            <p:nvPr/>
          </p:nvGrpSpPr>
          <p:grpSpPr bwMode="auto">
            <a:xfrm>
              <a:off x="4038600" y="4038600"/>
              <a:ext cx="1340110" cy="1453753"/>
              <a:chOff x="2895600" y="2819400"/>
              <a:chExt cx="1340110" cy="1453753"/>
            </a:xfrm>
          </p:grpSpPr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3199004" y="3276203"/>
                <a:ext cx="915988" cy="1587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413" name="TextBox 14"/>
              <p:cNvSpPr txBox="1">
                <a:spLocks noChangeArrowheads="1"/>
              </p:cNvSpPr>
              <p:nvPr/>
            </p:nvSpPr>
            <p:spPr bwMode="auto">
              <a:xfrm>
                <a:off x="2895600" y="3657600"/>
                <a:ext cx="1340110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dirty="0"/>
                  <a:t>20 </a:t>
                </a:r>
                <a:r>
                  <a:rPr lang="en-GB" sz="4000" dirty="0"/>
                  <a:t>kN</a:t>
                </a:r>
                <a:endParaRPr lang="en-GB" sz="4000" dirty="0"/>
              </a:p>
            </p:txBody>
          </p:sp>
        </p:grpSp>
        <p:grpSp>
          <p:nvGrpSpPr>
            <p:cNvPr id="4" name="Group 73"/>
            <p:cNvGrpSpPr>
              <a:grpSpLocks/>
            </p:cNvGrpSpPr>
            <p:nvPr/>
          </p:nvGrpSpPr>
          <p:grpSpPr bwMode="auto">
            <a:xfrm>
              <a:off x="4724400" y="3733800"/>
              <a:ext cx="598894" cy="615553"/>
              <a:chOff x="3581400" y="2514600"/>
              <a:chExt cx="598894" cy="615553"/>
            </a:xfrm>
          </p:grpSpPr>
          <p:sp>
            <p:nvSpPr>
              <p:cNvPr id="12" name="Oval 11"/>
              <p:cNvSpPr/>
              <p:nvPr/>
            </p:nvSpPr>
            <p:spPr>
              <a:xfrm>
                <a:off x="3581582" y="2666603"/>
                <a:ext cx="152418" cy="152400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sp>
            <p:nvSpPr>
              <p:cNvPr id="101411" name="TextBox 12"/>
              <p:cNvSpPr txBox="1">
                <a:spLocks noChangeArrowheads="1"/>
              </p:cNvSpPr>
              <p:nvPr/>
            </p:nvSpPr>
            <p:spPr bwMode="auto">
              <a:xfrm>
                <a:off x="3810000" y="2514600"/>
                <a:ext cx="370294" cy="6155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marL="341313" indent="-341313">
                  <a:spcBef>
                    <a:spcPts val="600"/>
                  </a:spcBef>
                  <a:tabLst>
                    <a:tab pos="341313" algn="l"/>
                  </a:tabLst>
                </a:pPr>
                <a:r>
                  <a:rPr lang="en-GB" sz="4000" i="1" dirty="0"/>
                  <a:t>D</a:t>
                </a:r>
              </a:p>
            </p:txBody>
          </p:sp>
        </p:grpSp>
        <p:cxnSp>
          <p:nvCxnSpPr>
            <p:cNvPr id="8" name="Straight Arrow Connector 7"/>
            <p:cNvCxnSpPr>
              <a:stCxn id="12" idx="0"/>
            </p:cNvCxnSpPr>
            <p:nvPr/>
          </p:nvCxnSpPr>
          <p:spPr>
            <a:xfrm rot="16200000" flipV="1">
              <a:off x="4190324" y="3276924"/>
              <a:ext cx="1588" cy="1219346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stCxn id="12" idx="0"/>
            </p:cNvCxnSpPr>
            <p:nvPr/>
          </p:nvCxnSpPr>
          <p:spPr>
            <a:xfrm rot="16200000" flipV="1">
              <a:off x="3695827" y="2780839"/>
              <a:ext cx="1143000" cy="106692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408" name="TextBox 9"/>
            <p:cNvSpPr txBox="1">
              <a:spLocks noChangeArrowheads="1"/>
            </p:cNvSpPr>
            <p:nvPr/>
          </p:nvSpPr>
          <p:spPr bwMode="auto">
            <a:xfrm>
              <a:off x="3200400" y="3886200"/>
              <a:ext cx="50334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1</a:t>
              </a:r>
              <a:endParaRPr lang="en-GB" sz="4000" i="1" dirty="0"/>
            </a:p>
          </p:txBody>
        </p:sp>
        <p:sp>
          <p:nvSpPr>
            <p:cNvPr id="101409" name="TextBox 10"/>
            <p:cNvSpPr txBox="1">
              <a:spLocks noChangeArrowheads="1"/>
            </p:cNvSpPr>
            <p:nvPr/>
          </p:nvSpPr>
          <p:spPr bwMode="auto">
            <a:xfrm>
              <a:off x="3352800" y="2215753"/>
              <a:ext cx="503343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i="1" dirty="0"/>
                <a:t>F</a:t>
              </a:r>
              <a:r>
                <a:rPr lang="en-GB" sz="4000" i="1" baseline="-25000" dirty="0"/>
                <a:t>2</a:t>
              </a:r>
              <a:endParaRPr lang="en-GB" sz="4000" i="1" dirty="0"/>
            </a:p>
          </p:txBody>
        </p:sp>
      </p:grpSp>
      <p:sp>
        <p:nvSpPr>
          <p:cNvPr id="1013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10138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10138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grpSp>
        <p:nvGrpSpPr>
          <p:cNvPr id="5" name="Group 49"/>
          <p:cNvGrpSpPr>
            <a:grpSpLocks/>
          </p:cNvGrpSpPr>
          <p:nvPr/>
        </p:nvGrpSpPr>
        <p:grpSpPr bwMode="auto">
          <a:xfrm>
            <a:off x="2362200" y="1524000"/>
            <a:ext cx="6629400" cy="1295400"/>
            <a:chOff x="1371600" y="1447800"/>
            <a:chExt cx="6629400" cy="1295400"/>
          </a:xfrm>
        </p:grpSpPr>
        <p:sp>
          <p:nvSpPr>
            <p:cNvPr id="34" name="Right Arrow 33"/>
            <p:cNvSpPr/>
            <p:nvPr/>
          </p:nvSpPr>
          <p:spPr>
            <a:xfrm>
              <a:off x="3200400" y="2362200"/>
              <a:ext cx="381000" cy="304800"/>
            </a:xfrm>
            <a:prstGeom prst="rightArrow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GB" dirty="0"/>
            </a:p>
          </p:txBody>
        </p:sp>
        <p:grpSp>
          <p:nvGrpSpPr>
            <p:cNvPr id="6" name="Group 47"/>
            <p:cNvGrpSpPr>
              <a:grpSpLocks/>
            </p:cNvGrpSpPr>
            <p:nvPr/>
          </p:nvGrpSpPr>
          <p:grpSpPr bwMode="auto">
            <a:xfrm>
              <a:off x="1371600" y="1447800"/>
              <a:ext cx="6629400" cy="1295400"/>
              <a:chOff x="1371600" y="1447800"/>
              <a:chExt cx="6629400" cy="1295400"/>
            </a:xfrm>
          </p:grpSpPr>
          <p:grpSp>
            <p:nvGrpSpPr>
              <p:cNvPr id="7" name="Group 24"/>
              <p:cNvGrpSpPr>
                <a:grpSpLocks/>
              </p:cNvGrpSpPr>
              <p:nvPr/>
            </p:nvGrpSpPr>
            <p:grpSpPr bwMode="auto">
              <a:xfrm>
                <a:off x="1371600" y="1524000"/>
                <a:ext cx="2209800" cy="646112"/>
                <a:chOff x="2743200" y="1600200"/>
                <a:chExt cx="2209800" cy="646112"/>
              </a:xfrm>
            </p:grpSpPr>
            <p:sp>
              <p:nvSpPr>
                <p:cNvPr id="101402" name="Rectangle 25"/>
                <p:cNvSpPr>
                  <a:spLocks noChangeArrowheads="1"/>
                </p:cNvSpPr>
                <p:nvPr/>
              </p:nvSpPr>
              <p:spPr bwMode="auto">
                <a:xfrm rot="10800000" flipH="1" flipV="1">
                  <a:off x="2743200" y="1600200"/>
                  <a:ext cx="2057400" cy="6461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sz="3600" dirty="0"/>
                    <a:t>∑</a:t>
                  </a:r>
                  <a:r>
                    <a:rPr lang="en-GB" sz="3600" i="1" dirty="0"/>
                    <a:t>F</a:t>
                  </a:r>
                  <a:r>
                    <a:rPr lang="en-GB" sz="3600" i="1" baseline="-25000" dirty="0"/>
                    <a:t>y</a:t>
                  </a:r>
                  <a:r>
                    <a:rPr lang="en-GB" sz="3600" dirty="0"/>
                    <a:t> = 0</a:t>
                  </a:r>
                </a:p>
              </p:txBody>
            </p:sp>
            <p:sp>
              <p:nvSpPr>
                <p:cNvPr id="27" name="Right Arrow 26"/>
                <p:cNvSpPr/>
                <p:nvPr/>
              </p:nvSpPr>
              <p:spPr>
                <a:xfrm>
                  <a:off x="4572000" y="1752600"/>
                  <a:ext cx="381000" cy="304800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</p:grpSp>
          <p:pic>
            <p:nvPicPr>
              <p:cNvPr id="101400" name="Picture 1"/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667125" y="1447800"/>
                <a:ext cx="4333875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1401" name="Picture 7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33800" y="2057400"/>
                <a:ext cx="2828925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01385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101386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sp>
        <p:nvSpPr>
          <p:cNvPr id="101387" name="Rectangle 1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GB" dirty="0"/>
          </a:p>
        </p:txBody>
      </p:sp>
      <p:grpSp>
        <p:nvGrpSpPr>
          <p:cNvPr id="10" name="Group 51"/>
          <p:cNvGrpSpPr>
            <a:grpSpLocks/>
          </p:cNvGrpSpPr>
          <p:nvPr/>
        </p:nvGrpSpPr>
        <p:grpSpPr bwMode="auto">
          <a:xfrm>
            <a:off x="3124200" y="3429000"/>
            <a:ext cx="5867400" cy="1987550"/>
            <a:chOff x="1371600" y="2667000"/>
            <a:chExt cx="5867400" cy="1987153"/>
          </a:xfrm>
        </p:grpSpPr>
        <p:grpSp>
          <p:nvGrpSpPr>
            <p:cNvPr id="11" name="Group 48"/>
            <p:cNvGrpSpPr>
              <a:grpSpLocks/>
            </p:cNvGrpSpPr>
            <p:nvPr/>
          </p:nvGrpSpPr>
          <p:grpSpPr bwMode="auto">
            <a:xfrm>
              <a:off x="1371600" y="2667000"/>
              <a:ext cx="5867400" cy="1295400"/>
              <a:chOff x="1371600" y="2667000"/>
              <a:chExt cx="5867400" cy="1295400"/>
            </a:xfrm>
          </p:grpSpPr>
          <p:grpSp>
            <p:nvGrpSpPr>
              <p:cNvPr id="13" name="Group 20"/>
              <p:cNvGrpSpPr>
                <a:grpSpLocks/>
              </p:cNvGrpSpPr>
              <p:nvPr/>
            </p:nvGrpSpPr>
            <p:grpSpPr bwMode="auto">
              <a:xfrm>
                <a:off x="1371600" y="2819400"/>
                <a:ext cx="2209800" cy="646112"/>
                <a:chOff x="2743200" y="1600200"/>
                <a:chExt cx="2209800" cy="646112"/>
              </a:xfrm>
            </p:grpSpPr>
            <p:sp>
              <p:nvSpPr>
                <p:cNvPr id="101395" name="Rectangle 21"/>
                <p:cNvSpPr>
                  <a:spLocks noChangeArrowheads="1"/>
                </p:cNvSpPr>
                <p:nvPr/>
              </p:nvSpPr>
              <p:spPr bwMode="auto">
                <a:xfrm rot="10800000" flipH="1" flipV="1">
                  <a:off x="2743200" y="1600200"/>
                  <a:ext cx="2057400" cy="64611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r>
                    <a:rPr lang="en-GB" sz="3600" dirty="0"/>
                    <a:t>∑</a:t>
                  </a:r>
                  <a:r>
                    <a:rPr lang="en-GB" sz="3600" i="1" dirty="0"/>
                    <a:t>F</a:t>
                  </a:r>
                  <a:r>
                    <a:rPr lang="en-GB" sz="3600" i="1" baseline="-25000" dirty="0"/>
                    <a:t>x</a:t>
                  </a:r>
                  <a:r>
                    <a:rPr lang="en-GB" sz="3600" dirty="0"/>
                    <a:t> = 0</a:t>
                  </a:r>
                </a:p>
              </p:txBody>
            </p:sp>
            <p:sp>
              <p:nvSpPr>
                <p:cNvPr id="23" name="Right Arrow 22"/>
                <p:cNvSpPr/>
                <p:nvPr/>
              </p:nvSpPr>
              <p:spPr>
                <a:xfrm>
                  <a:off x="4572000" y="1752540"/>
                  <a:ext cx="381000" cy="304739"/>
                </a:xfrm>
                <a:prstGeom prst="rightArrow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GB" dirty="0"/>
                </a:p>
              </p:txBody>
            </p:sp>
          </p:grpSp>
          <p:sp>
            <p:nvSpPr>
              <p:cNvPr id="41" name="Right Arrow 40"/>
              <p:cNvSpPr/>
              <p:nvPr/>
            </p:nvSpPr>
            <p:spPr>
              <a:xfrm>
                <a:off x="3200400" y="3581217"/>
                <a:ext cx="381000" cy="304739"/>
              </a:xfrm>
              <a:prstGeom prst="rightArrow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GB" dirty="0"/>
              </a:p>
            </p:txBody>
          </p:sp>
          <p:pic>
            <p:nvPicPr>
              <p:cNvPr id="101393" name="Picture 9"/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24275" y="2667000"/>
                <a:ext cx="3514725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1394" name="Picture 11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733800" y="3276600"/>
                <a:ext cx="3219450" cy="685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4343400" y="4038326"/>
              <a:ext cx="1782763" cy="615827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  <a:defRPr/>
              </a:pPr>
              <a:r>
                <a:rPr lang="en-GB" sz="4000" i="1" dirty="0">
                  <a:latin typeface="+mj-lt"/>
                </a:rPr>
                <a:t>= </a:t>
              </a:r>
              <a:r>
                <a:rPr lang="en-GB" sz="4000" dirty="0">
                  <a:latin typeface="+mj-lt"/>
                </a:rPr>
                <a:t>20 </a:t>
              </a:r>
              <a:r>
                <a:rPr lang="en-GB" sz="4000" dirty="0">
                  <a:latin typeface="+mj-lt"/>
                </a:rPr>
                <a:t>kN</a:t>
              </a:r>
              <a:endParaRPr lang="en-GB" sz="4000" i="1" dirty="0">
                <a:latin typeface="+mj-l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Another Truss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3">
            <a:lum bright="-20000" contrast="40000"/>
          </a:blip>
          <a:srcRect/>
          <a:stretch>
            <a:fillRect/>
          </a:stretch>
        </p:blipFill>
        <p:spPr bwMode="auto">
          <a:xfrm>
            <a:off x="57150" y="1447800"/>
            <a:ext cx="908685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533401" y="3351212"/>
            <a:ext cx="914400" cy="3175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990600" y="3810000"/>
            <a:ext cx="1295400" cy="1588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5400000" flipH="1" flipV="1">
            <a:off x="7542213" y="3352800"/>
            <a:ext cx="1068388" cy="1587"/>
          </a:xfrm>
          <a:prstGeom prst="straightConnector1">
            <a:avLst/>
          </a:prstGeom>
          <a:ln w="762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886200" y="3276600"/>
            <a:ext cx="1295400" cy="1295400"/>
          </a:xfrm>
          <a:prstGeom prst="ellipse">
            <a:avLst/>
          </a:prstGeom>
          <a:ln w="57150">
            <a:solidFill>
              <a:srgbClr val="0000FF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GB" dirty="0"/>
          </a:p>
        </p:txBody>
      </p:sp>
      <p:grpSp>
        <p:nvGrpSpPr>
          <p:cNvPr id="2" name="Group 24"/>
          <p:cNvGrpSpPr>
            <a:grpSpLocks/>
          </p:cNvGrpSpPr>
          <p:nvPr/>
        </p:nvGrpSpPr>
        <p:grpSpPr bwMode="auto">
          <a:xfrm>
            <a:off x="3124200" y="2895600"/>
            <a:ext cx="2743200" cy="915988"/>
            <a:chOff x="3124200" y="2895601"/>
            <a:chExt cx="2743200" cy="915987"/>
          </a:xfrm>
        </p:grpSpPr>
        <p:cxnSp>
          <p:nvCxnSpPr>
            <p:cNvPr id="16" name="Straight Arrow Connector 15"/>
            <p:cNvCxnSpPr>
              <a:stCxn id="14" idx="1"/>
            </p:cNvCxnSpPr>
            <p:nvPr/>
          </p:nvCxnSpPr>
          <p:spPr>
            <a:xfrm rot="16200000" flipV="1">
              <a:off x="3543300" y="2933701"/>
              <a:ext cx="571499" cy="4953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>
              <a:off x="3124200" y="3810000"/>
              <a:ext cx="6858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4" idx="7"/>
            </p:cNvCxnSpPr>
            <p:nvPr/>
          </p:nvCxnSpPr>
          <p:spPr>
            <a:xfrm rot="5400000" flipH="1" flipV="1">
              <a:off x="4991100" y="3048001"/>
              <a:ext cx="419100" cy="41910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5181600" y="3810000"/>
              <a:ext cx="685800" cy="15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4419600" y="2514600"/>
            <a:ext cx="1881188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70.7    </a:t>
            </a:r>
            <a:r>
              <a:rPr lang="en-GB" sz="4000" i="1" dirty="0"/>
              <a:t>T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1828800" y="3962400"/>
            <a:ext cx="381000" cy="61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marL="341313" indent="-341313">
              <a:spcBef>
                <a:spcPts val="600"/>
              </a:spcBef>
              <a:tabLst>
                <a:tab pos="341313" algn="l"/>
              </a:tabLst>
            </a:pPr>
            <a:r>
              <a:rPr lang="en-GB" sz="4000" dirty="0"/>
              <a:t>0</a:t>
            </a:r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457200" y="2438400"/>
            <a:ext cx="8170863" cy="692150"/>
            <a:chOff x="457200" y="2438400"/>
            <a:chExt cx="8171204" cy="691753"/>
          </a:xfrm>
        </p:grpSpPr>
        <p:sp>
          <p:nvSpPr>
            <p:cNvPr id="102412" name="TextBox 27"/>
            <p:cNvSpPr txBox="1">
              <a:spLocks noChangeArrowheads="1"/>
            </p:cNvSpPr>
            <p:nvPr/>
          </p:nvSpPr>
          <p:spPr bwMode="auto">
            <a:xfrm>
              <a:off x="7772400" y="2438400"/>
              <a:ext cx="85600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150</a:t>
              </a:r>
            </a:p>
          </p:txBody>
        </p:sp>
        <p:sp>
          <p:nvSpPr>
            <p:cNvPr id="102413" name="TextBox 28"/>
            <p:cNvSpPr txBox="1">
              <a:spLocks noChangeArrowheads="1"/>
            </p:cNvSpPr>
            <p:nvPr/>
          </p:nvSpPr>
          <p:spPr bwMode="auto">
            <a:xfrm>
              <a:off x="457200" y="2514600"/>
              <a:ext cx="856004" cy="615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marL="341313" indent="-341313">
                <a:spcBef>
                  <a:spcPts val="600"/>
                </a:spcBef>
                <a:tabLst>
                  <a:tab pos="341313" algn="l"/>
                </a:tabLst>
              </a:pPr>
              <a:r>
                <a:rPr lang="en-GB" sz="4000" dirty="0"/>
                <a:t>150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/>
      <p:bldP spid="27" grpId="0"/>
    </p:bld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 marL="341313" indent="-341313">
          <a:spcBef>
            <a:spcPts val="600"/>
          </a:spcBef>
          <a:buFont typeface="Arial" pitchFamily="34" charset="0"/>
          <a:buChar char="•"/>
          <a:tabLst>
            <a:tab pos="341313" algn="l"/>
          </a:tabLst>
          <a:defRPr sz="28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1681</Words>
  <Application>Microsoft PowerPoint</Application>
  <PresentationFormat>On-screen Show (4:3)</PresentationFormat>
  <Paragraphs>644</Paragraphs>
  <Slides>105</Slides>
  <Notes>105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105</vt:i4>
      </vt:variant>
    </vt:vector>
  </HeadingPairs>
  <TitlesOfParts>
    <vt:vector size="109" baseType="lpstr">
      <vt:lpstr>Default Design</vt:lpstr>
      <vt:lpstr>Bitmap Image</vt:lpstr>
      <vt:lpstr>Photo Editor Photo</vt:lpstr>
      <vt:lpstr>Equation</vt:lpstr>
      <vt:lpstr>Slide 1</vt:lpstr>
      <vt:lpstr>The Course</vt:lpstr>
      <vt:lpstr>The Grade</vt:lpstr>
      <vt:lpstr>Structures</vt:lpstr>
      <vt:lpstr>Structures</vt:lpstr>
      <vt:lpstr>Bridges</vt:lpstr>
      <vt:lpstr>Trusses</vt:lpstr>
      <vt:lpstr>Trusses</vt:lpstr>
      <vt:lpstr>Tall Structures</vt:lpstr>
      <vt:lpstr>Roofs</vt:lpstr>
      <vt:lpstr>Legs</vt:lpstr>
      <vt:lpstr>How to solve problems:</vt:lpstr>
      <vt:lpstr>How to solve problems...</vt:lpstr>
      <vt:lpstr>Slide 14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Force</vt:lpstr>
      <vt:lpstr>Concept of a Rigid Body</vt:lpstr>
      <vt:lpstr>Concept of a Rigid Body</vt:lpstr>
      <vt:lpstr>Newton’s Second Law</vt:lpstr>
      <vt:lpstr>Unit Systems</vt:lpstr>
      <vt:lpstr>Unit Systems</vt:lpstr>
      <vt:lpstr>How to solve problems:</vt:lpstr>
      <vt:lpstr>How to solve problems...</vt:lpstr>
      <vt:lpstr>Transmissibility of Forces</vt:lpstr>
      <vt:lpstr>Resultant of Forces</vt:lpstr>
      <vt:lpstr>Resultant of Forces</vt:lpstr>
      <vt:lpstr>Resolving a force</vt:lpstr>
      <vt:lpstr>Force as a Vector</vt:lpstr>
      <vt:lpstr>Addition of Forces</vt:lpstr>
      <vt:lpstr>Slide 39</vt:lpstr>
      <vt:lpstr>Forces in 3D</vt:lpstr>
      <vt:lpstr>Turning Effect of a Force: Moments</vt:lpstr>
      <vt:lpstr>Moment/ Torque</vt:lpstr>
      <vt:lpstr>Moment is a Vector</vt:lpstr>
      <vt:lpstr>Example</vt:lpstr>
      <vt:lpstr>Moment of a Force about a Point</vt:lpstr>
      <vt:lpstr>Determining Moments in 2D</vt:lpstr>
      <vt:lpstr>Determining Moments in 2D</vt:lpstr>
      <vt:lpstr>Determining Moments in 3D</vt:lpstr>
      <vt:lpstr>Calculating a Vector Cross Product</vt:lpstr>
      <vt:lpstr>Couple: Vector </vt:lpstr>
      <vt:lpstr>Moments Caused by Couples</vt:lpstr>
      <vt:lpstr>Equivalent Couples</vt:lpstr>
      <vt:lpstr>Force-Couple System</vt:lpstr>
      <vt:lpstr>Create a Force-Couple System at a Chosen Point</vt:lpstr>
      <vt:lpstr>Reducing a System of Forces to a Resultant Force-Couple System (at a Chosen Point)</vt:lpstr>
      <vt:lpstr>Reduce a System of Forces to a Single Resultant Force</vt:lpstr>
      <vt:lpstr>Equipollent Force System</vt:lpstr>
      <vt:lpstr>Equipollent Force System</vt:lpstr>
      <vt:lpstr>Equipollent Force System</vt:lpstr>
      <vt:lpstr>Equipollent Force System</vt:lpstr>
      <vt:lpstr>Moment/Torque</vt:lpstr>
      <vt:lpstr>Slide 62</vt:lpstr>
      <vt:lpstr>Equilibrium</vt:lpstr>
      <vt:lpstr>Is That Enough?</vt:lpstr>
      <vt:lpstr>Equilibrium</vt:lpstr>
      <vt:lpstr>Equilibrium</vt:lpstr>
      <vt:lpstr>Slide 67</vt:lpstr>
      <vt:lpstr>Free-Body Diagrams (FBD)</vt:lpstr>
      <vt:lpstr>Free-Body Diagram (FBD)</vt:lpstr>
      <vt:lpstr>Free-Body Diagrams (FBD)...</vt:lpstr>
      <vt:lpstr>Free-Body Diagrams (FBD)...</vt:lpstr>
      <vt:lpstr>Slide 72</vt:lpstr>
      <vt:lpstr>Lifting Pulley Block</vt:lpstr>
      <vt:lpstr>Oil-Well Drill</vt:lpstr>
      <vt:lpstr>Equilibrium: System of Particles</vt:lpstr>
      <vt:lpstr>Equilibrium: System of Particles..</vt:lpstr>
      <vt:lpstr>A Two-Force Member</vt:lpstr>
      <vt:lpstr>A Two-Force Member</vt:lpstr>
      <vt:lpstr>Two-Force Members</vt:lpstr>
      <vt:lpstr>Two-Force Members...</vt:lpstr>
      <vt:lpstr>A Two-Force Member...</vt:lpstr>
      <vt:lpstr>A Three-Force Member</vt:lpstr>
      <vt:lpstr>Restraints or Supports</vt:lpstr>
      <vt:lpstr>Simply Supported</vt:lpstr>
      <vt:lpstr>Simply Supported...</vt:lpstr>
      <vt:lpstr>Step Ladder</vt:lpstr>
      <vt:lpstr>Leaning Ladder</vt:lpstr>
      <vt:lpstr>Additional Reference</vt:lpstr>
      <vt:lpstr>Truss</vt:lpstr>
      <vt:lpstr>Slide 90</vt:lpstr>
      <vt:lpstr>Slide 91</vt:lpstr>
      <vt:lpstr>Method of Joints</vt:lpstr>
      <vt:lpstr>Clamped Support</vt:lpstr>
      <vt:lpstr>Clamped Support...</vt:lpstr>
      <vt:lpstr>Clamped Support...</vt:lpstr>
      <vt:lpstr>An Example: Pinned Truss</vt:lpstr>
      <vt:lpstr>An Example: Pinned Truss...</vt:lpstr>
      <vt:lpstr>An Example: Pinned Truss...</vt:lpstr>
      <vt:lpstr>Another Truss</vt:lpstr>
      <vt:lpstr>Another Truss</vt:lpstr>
      <vt:lpstr>Another Truss</vt:lpstr>
      <vt:lpstr>Another Truss</vt:lpstr>
      <vt:lpstr>Another Example of Two-Force Members</vt:lpstr>
      <vt:lpstr>Two-Bar Assembly</vt:lpstr>
      <vt:lpstr>Segmented Axial Bar</vt:lpstr>
    </vt:vector>
  </TitlesOfParts>
  <Company> 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vg</dc:creator>
  <cp:lastModifiedBy>Sahil Radotra</cp:lastModifiedBy>
  <cp:revision>151</cp:revision>
  <dcterms:created xsi:type="dcterms:W3CDTF">2007-05-14T23:28:06Z</dcterms:created>
  <dcterms:modified xsi:type="dcterms:W3CDTF">2009-12-29T13:30:12Z</dcterms:modified>
</cp:coreProperties>
</file>